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
      <p:font typeface="Lora"/>
      <p:regular r:id="rId58"/>
      <p:bold r:id="rId59"/>
      <p:italic r:id="rId60"/>
      <p:boldItalic r:id="rId61"/>
    </p:embeddedFont>
    <p:embeddedFont>
      <p:font typeface="Average"/>
      <p:regular r:id="rId62"/>
    </p:embeddedFont>
    <p:embeddedFont>
      <p:font typeface="Old Standard TT"/>
      <p:regular r:id="rId63"/>
      <p:bold r:id="rId64"/>
      <p:italic r:id="rId65"/>
    </p:embeddedFont>
    <p:embeddedFont>
      <p:font typeface="Oswald"/>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verage-regular.fntdata"/><Relationship Id="rId61" Type="http://schemas.openxmlformats.org/officeDocument/2006/relationships/font" Target="fonts/Lora-boldItalic.fntdata"/><Relationship Id="rId20" Type="http://schemas.openxmlformats.org/officeDocument/2006/relationships/slide" Target="slides/slide14.xml"/><Relationship Id="rId64" Type="http://schemas.openxmlformats.org/officeDocument/2006/relationships/font" Target="fonts/OldStandardTT-bold.fntdata"/><Relationship Id="rId63" Type="http://schemas.openxmlformats.org/officeDocument/2006/relationships/font" Target="fonts/OldStandardTT-regular.fntdata"/><Relationship Id="rId22" Type="http://schemas.openxmlformats.org/officeDocument/2006/relationships/slide" Target="slides/slide16.xml"/><Relationship Id="rId66" Type="http://schemas.openxmlformats.org/officeDocument/2006/relationships/font" Target="fonts/Oswald-regular.fntdata"/><Relationship Id="rId21" Type="http://schemas.openxmlformats.org/officeDocument/2006/relationships/slide" Target="slides/slide15.xml"/><Relationship Id="rId65" Type="http://schemas.openxmlformats.org/officeDocument/2006/relationships/font" Target="fonts/OldStandardTT-italic.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Oswald-bold.fntdata"/><Relationship Id="rId60" Type="http://schemas.openxmlformats.org/officeDocument/2006/relationships/font" Target="fonts/Lora-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Lora-bold.fntdata"/><Relationship Id="rId14" Type="http://schemas.openxmlformats.org/officeDocument/2006/relationships/slide" Target="slides/slide8.xml"/><Relationship Id="rId58" Type="http://schemas.openxmlformats.org/officeDocument/2006/relationships/font" Target="fonts/Lor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2e99e2e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2e99e2e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b038e1f97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b038e1f9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b038e1f97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b038e1f9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b179df700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b179df7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tbm temos o exemplo do empréstimo a partir do histórico para classificação</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Obs: não é </a:t>
            </a:r>
            <a:r>
              <a:rPr lang="en" sz="1050">
                <a:solidFill>
                  <a:srgbClr val="3C4043"/>
                </a:solidFill>
                <a:highlight>
                  <a:srgbClr val="FFFFFF"/>
                </a:highlight>
                <a:latin typeface="Roboto"/>
                <a:ea typeface="Roboto"/>
                <a:cs typeface="Roboto"/>
                <a:sym typeface="Roboto"/>
              </a:rPr>
              <a:t>possível</a:t>
            </a:r>
            <a:r>
              <a:rPr lang="en" sz="1050">
                <a:solidFill>
                  <a:srgbClr val="3C4043"/>
                </a:solidFill>
                <a:highlight>
                  <a:srgbClr val="FFFFFF"/>
                </a:highlight>
                <a:latin typeface="Roboto"/>
                <a:ea typeface="Roboto"/>
                <a:cs typeface="Roboto"/>
                <a:sym typeface="Roboto"/>
              </a:rPr>
              <a:t> descobrir algo que não esteja nos exemplos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b179df70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b179df7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Associação:</a:t>
            </a:r>
            <a:r>
              <a:rPr lang="en">
                <a:highlight>
                  <a:srgbClr val="FFFFFF"/>
                </a:highlight>
              </a:rPr>
              <a:t>Visam solucionar problemas de análise de cesto de produtos, gerando modelos descritivos que permitem descobrir regras do género: "Os consumidores que adquirem pizas têm uma probabilidade 3 vezes superior de adquirirem também queijo, do que aqueles que não compram". Este tipo de abordagem manipula a compra de um conjunto de produtos, como uma única transacção. O objectivo é o de encontrar tendências nas várias transacções analisadas que possam ser utilizadas para entender e explorar padrões de compra natural. Esta informação pode ser utilizada para ajustar stocks, modificar a disposição física dos produtos, ou lançar campanhas promocionais direccionadas. Ainda que esta aproximação tenha a sua origem no comércio, pode ser igualmente aplicada a áreas onde se desenvolvam campanhas de marketing direccionado, ou na determinação de práticas comuns. Por exemplo, no sector financeiro podem ser utilizadas para identificar conjuntos de serviços que frequentemente sejam adquiridos em conjunto.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b179df700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b179df70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Associação:Visam solucionar problemas de análise de cesto de produtos, gerando modelos descritivos que permitem descobrir regras do género: "Os consumidores que adquirem pizas têm uma probabilidade 3 vezes superior de adquirirem também queijo, do que aqueles que não compram". Este tipo de abordagem manipula a compra de um conjunto de produtos, como uma única transacção. O objectivo é o de encontrar tendências nas várias transacções analisadas que possam ser utilizadas para entender e explorar padrões de compra natural. Esta informação pode ser utilizada para ajustar stocks, modificar a disposição física dos produtos, ou lançar campanhas promocionais direccionadas. Ainda que esta aproximação tenha a sua origem no comércio, pode ser igualmente aplicada a áreas onde se desenvolvam campanhas de marketing direccionado, ou na determinação de práticas comuns. Por exemplo, no sector financeiro podem ser utilizadas para identificar conjuntos de serviços que frequentemente sejam adquiridos em conjunto.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b179df700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b179df70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Associação:Visam solucionar problemas de análise de cesto de produtos, gerando modelos descritivos que permitem descobrir regras do género: "Os consumidores que adquirem pizas têm uma probabilidade 3 vezes superior de adquirirem também queijo, do que aqueles que não compram". Este tipo de abordagem manipula a compra de um conjunto de produtos, como uma única transacção. O objectivo é o de encontrar tendências nas várias transacções analisadas que possam ser utilizadas para entender e explorar padrões de compra natural. Esta informação pode ser utilizada para ajustar stocks, modificar a disposição física dos produtos, ou lançar campanhas promocionais direccionadas. Ainda que esta aproximação tenha a sua origem no comércio, pode ser igualmente aplicada a áreas onde se desenvolvam campanhas de marketing direccionado, ou na determinação de práticas comuns. Por exemplo, no sector financeiro podem ser utilizadas para identificar conjuntos de serviços que frequentemente sejam adquiridos em conjunto.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b179df700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b179df70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Associação:Visam solucionar problemas de análise de cesto de produtos, gerando modelos descritivos que permitem descobrir regras do género: "Os consumidores que adquirem pizas têm uma probabilidade 3 vezes superior de adquirirem também queijo, do que aqueles que não compram". Este tipo de abordagem manipula a compra de um conjunto de produtos, como uma única transacção. O objectivo é o de encontrar tendências nas várias transacções analisadas que possam ser utilizadas para entender e explorar padrões de compra natural. Esta informação pode ser utilizada para ajustar stocks, modificar a disposição física dos produtos, ou lançar campanhas promocionais direccionadas. Ainda que esta aproximação tenha a sua origem no comércio, pode ser igualmente aplicada a áreas onde se desenvolvam campanhas de marketing direccionado, ou na determinação de práticas comuns. Por exemplo, no sector financeiro podem ser utilizadas para identificar conjuntos de serviços que frequentemente sejam adquiridos em conjunto.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b179df700_3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b179df700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Associação:Visam solucionar problemas de análise de cesto de produtos, gerando modelos descritivos que permitem descobrir regras do género: "Os consumidores que adquirem pizas têm uma probabilidade 3 vezes superior de adquirirem também queijo, do que aqueles que não compram". Este tipo de abordagem manipula a compra de um conjunto de produtos, como uma única transacção. O objectivo é o de encontrar tendências nas várias transacções analisadas que possam ser utilizadas para entender e explorar padrões de compra natural. Esta informação pode ser utilizada para ajustar stocks, modificar a disposição física dos produtos, ou lançar campanhas promocionais direccionadas. Ainda que esta aproximação tenha a sua origem no comércio, pode ser igualmente aplicada a áreas onde se desenvolvam campanhas de marketing direccionado, ou na determinação de práticas comuns. Por exemplo, no sector financeiro podem ser utilizadas para identificar conjuntos de serviços que frequentemente sejam adquiridos em conjunto.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b038e1f97_0_2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b038e1f9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b179df700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b179df7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2e99e2e12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2e99e2e1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b179df700_1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b179df70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forma geral, o conhecimento que se tem domínio sendo investigado é provido unicamente </a:t>
            </a:r>
            <a:r>
              <a:rPr lang="en"/>
              <a:t>através</a:t>
            </a:r>
            <a:r>
              <a:rPr lang="en"/>
              <a:t> do banco de dados.</a:t>
            </a:r>
            <a:endParaRPr/>
          </a:p>
          <a:p>
            <a:pPr indent="0" lvl="0" marL="0" rtl="0" algn="l">
              <a:spcBef>
                <a:spcPts val="0"/>
              </a:spcBef>
              <a:spcAft>
                <a:spcPts val="0"/>
              </a:spcAft>
              <a:buNone/>
            </a:pPr>
            <a:r>
              <a:rPr lang="en"/>
              <a:t>Dessa forma diversos algoritmos podem ser considerado candidatos para a solução de um problema.</a:t>
            </a:r>
            <a:endParaRPr/>
          </a:p>
          <a:p>
            <a:pPr indent="0" lvl="0" marL="0" rtl="0" algn="l">
              <a:spcBef>
                <a:spcPts val="0"/>
              </a:spcBef>
              <a:spcAft>
                <a:spcPts val="0"/>
              </a:spcAft>
              <a:buNone/>
            </a:pPr>
            <a:r>
              <a:rPr lang="en"/>
              <a:t>Mesmo escolhendo somente um, podemos ainda ter ajustes em seus </a:t>
            </a:r>
            <a:r>
              <a:rPr lang="en"/>
              <a:t>parâmetros</a:t>
            </a:r>
            <a:r>
              <a:rPr lang="en"/>
              <a:t> que da mesma </a:t>
            </a:r>
            <a:r>
              <a:rPr lang="en"/>
              <a:t>forma</a:t>
            </a:r>
            <a:r>
              <a:rPr lang="en"/>
              <a:t> leva a </a:t>
            </a:r>
            <a:r>
              <a:rPr lang="en"/>
              <a:t>múltiplos</a:t>
            </a:r>
            <a:r>
              <a:rPr lang="en"/>
              <a:t> modelos.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b179df700_1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b179df700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b179df700_1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b179df700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forma geral, o conhecimento que se tem domínio sendo investigado é provido unicamente através do banco de dados.</a:t>
            </a:r>
            <a:endParaRPr/>
          </a:p>
          <a:p>
            <a:pPr indent="0" lvl="0" marL="0" rtl="0" algn="l">
              <a:spcBef>
                <a:spcPts val="0"/>
              </a:spcBef>
              <a:spcAft>
                <a:spcPts val="0"/>
              </a:spcAft>
              <a:buNone/>
            </a:pPr>
            <a:r>
              <a:rPr lang="en"/>
              <a:t>Dessa forma diversos algoritmos podem ser considerado candidatos para a solução de um problema.</a:t>
            </a:r>
            <a:endParaRPr/>
          </a:p>
          <a:p>
            <a:pPr indent="0" lvl="0" marL="0" rtl="0" algn="l">
              <a:spcBef>
                <a:spcPts val="0"/>
              </a:spcBef>
              <a:spcAft>
                <a:spcPts val="0"/>
              </a:spcAft>
              <a:buNone/>
            </a:pPr>
            <a:r>
              <a:rPr lang="en"/>
              <a:t>Mesmo escolhendo somente um, podemos ainda ter ajustes em seus parâmetros que da mesma forma leva a múltiplos modelos.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b179df700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b179df70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Modelos preditivos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b038e1f97_0_2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b038e1f9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b038e1f97_0_3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b038e1f97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b038e1f97_0_2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b038e1f9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b179df700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b179df70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b179df700_1_1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b179df700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b179df700_1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b179df70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2e99e2e12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2e99e2e1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b179df700_1_1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b179df700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b179df700_1_1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b179df700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highlight>
                  <a:srgbClr val="FFFFFF"/>
                </a:highlight>
                <a:latin typeface="Georgia"/>
                <a:ea typeface="Georgia"/>
                <a:cs typeface="Georgia"/>
                <a:sym typeface="Georgia"/>
              </a:rPr>
              <a:t> maior limitação do Floresta Aleatória é que uma quantidade grande de árvores pode tornar o algoritmo lento e ineficiente para predições em tempo real.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b179df700_1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b179df700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highlight>
                  <a:srgbClr val="FFFFFF"/>
                </a:highlight>
                <a:latin typeface="Georgia"/>
                <a:ea typeface="Georgia"/>
                <a:cs typeface="Georgia"/>
                <a:sym typeface="Georgia"/>
              </a:rPr>
              <a:t> maior limitação do Floresta Aleatória é que uma quantidade grande de árvores pode tornar o algoritmo lento e ineficiente para predições em tempo real.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b179df700_1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b179df70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Usado principalmente para classificação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6b179df700_1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b179df700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606666"/>
                </a:solidFill>
                <a:highlight>
                  <a:srgbClr val="FFFDFD"/>
                </a:highlight>
              </a:rPr>
              <a:t>Selecione o hiperplano que separa melhor as duas classes”. Nesse cenário, o hiperplano “</a:t>
            </a:r>
            <a:r>
              <a:rPr b="1" lang="en" sz="1650">
                <a:solidFill>
                  <a:srgbClr val="606666"/>
                </a:solidFill>
                <a:highlight>
                  <a:srgbClr val="FFFDFD"/>
                </a:highlight>
              </a:rPr>
              <a:t>B</a:t>
            </a:r>
            <a:r>
              <a:rPr lang="en" sz="1650">
                <a:solidFill>
                  <a:srgbClr val="606666"/>
                </a:solidFill>
                <a:highlight>
                  <a:srgbClr val="FFFDFD"/>
                </a:highlight>
              </a:rPr>
              <a:t>” executou este trabalho de maneira excelente.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b179df700_1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b179df700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6b179df700_1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b179df700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b179df700_1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b179df700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6b038e1f97_0_2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b038e1f9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b038e1f97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b038e1f9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2e99e2e12_0_5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2e99e2e12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6b038e1f97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6b038e1f9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b038e1f97_0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b038e1f9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b179df700_2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b179df70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b179df700_2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6b179df70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b179df700_2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b179df700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b179df700_2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b179df70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b179df700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b179df700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6b038e1f9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6b038e1f9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b038e1f9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b038e1f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b179df700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b179df70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acordo com as tarefas preditivo e descritivo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b038e1f97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b038e1f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b038e1f97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b038e1f9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b038e1f97_0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b038e1f9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tbm temos o exemplo do empréstimo a partir do histórico para classificação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9" name="Shape 59"/>
        <p:cNvGrpSpPr/>
        <p:nvPr/>
      </p:nvGrpSpPr>
      <p:grpSpPr>
        <a:xfrm>
          <a:off x="0" y="0"/>
          <a:ext cx="0" cy="0"/>
          <a:chOff x="0" y="0"/>
          <a:chExt cx="0" cy="0"/>
        </a:xfrm>
      </p:grpSpPr>
      <p:grpSp>
        <p:nvGrpSpPr>
          <p:cNvPr id="60" name="Google Shape;60;p14"/>
          <p:cNvGrpSpPr/>
          <p:nvPr/>
        </p:nvGrpSpPr>
        <p:grpSpPr>
          <a:xfrm>
            <a:off x="4350279" y="2855377"/>
            <a:ext cx="443589" cy="105632"/>
            <a:chOff x="4137525" y="2915950"/>
            <a:chExt cx="869100" cy="207000"/>
          </a:xfrm>
        </p:grpSpPr>
        <p:sp>
          <p:nvSpPr>
            <p:cNvPr id="61" name="Google Shape;61;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1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5" name="Google Shape;65;p1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7" name="Shape 67"/>
        <p:cNvGrpSpPr/>
        <p:nvPr/>
      </p:nvGrpSpPr>
      <p:grpSpPr>
        <a:xfrm>
          <a:off x="0" y="0"/>
          <a:ext cx="0" cy="0"/>
          <a:chOff x="0" y="0"/>
          <a:chExt cx="0" cy="0"/>
        </a:xfrm>
      </p:grpSpPr>
      <p:sp>
        <p:nvSpPr>
          <p:cNvPr id="68" name="Google Shape;68;p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 name="Google Shape;73;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2" name="Shape 82"/>
        <p:cNvGrpSpPr/>
        <p:nvPr/>
      </p:nvGrpSpPr>
      <p:grpSpPr>
        <a:xfrm>
          <a:off x="0" y="0"/>
          <a:ext cx="0" cy="0"/>
          <a:chOff x="0" y="0"/>
          <a:chExt cx="0" cy="0"/>
        </a:xfrm>
      </p:grpSpPr>
      <p:sp>
        <p:nvSpPr>
          <p:cNvPr id="83" name="Google Shape;83;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6" name="Shape 86"/>
        <p:cNvGrpSpPr/>
        <p:nvPr/>
      </p:nvGrpSpPr>
      <p:grpSpPr>
        <a:xfrm>
          <a:off x="0" y="0"/>
          <a:ext cx="0" cy="0"/>
          <a:chOff x="0" y="0"/>
          <a:chExt cx="0" cy="0"/>
        </a:xfrm>
      </p:grpSpPr>
      <p:sp>
        <p:nvSpPr>
          <p:cNvPr id="87" name="Google Shape;87;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8" name="Google Shape;88;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2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3" name="Google Shape;93;p21"/>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94" name="Google Shape;9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5" name="Google Shape;95;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6" name="Shape 96"/>
        <p:cNvGrpSpPr/>
        <p:nvPr/>
      </p:nvGrpSpPr>
      <p:grpSpPr>
        <a:xfrm>
          <a:off x="0" y="0"/>
          <a:ext cx="0" cy="0"/>
          <a:chOff x="0" y="0"/>
          <a:chExt cx="0" cy="0"/>
        </a:xfrm>
      </p:grpSpPr>
      <p:sp>
        <p:nvSpPr>
          <p:cNvPr id="97" name="Google Shape;9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8" name="Google Shape;98;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1" name="Google Shape;101;p23"/>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2" name="Google Shape;102;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bg>
      <p:bgPr>
        <a:solidFill>
          <a:srgbClr val="FFFFFF"/>
        </a:solidFill>
      </p:bgPr>
    </p:bg>
    <p:spTree>
      <p:nvGrpSpPr>
        <p:cNvPr id="105" name="Shape 105"/>
        <p:cNvGrpSpPr/>
        <p:nvPr/>
      </p:nvGrpSpPr>
      <p:grpSpPr>
        <a:xfrm>
          <a:off x="0" y="0"/>
          <a:ext cx="0" cy="0"/>
          <a:chOff x="0" y="0"/>
          <a:chExt cx="0" cy="0"/>
        </a:xfrm>
      </p:grpSpPr>
      <p:sp>
        <p:nvSpPr>
          <p:cNvPr id="106" name="Google Shape;106;p25"/>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indent="0"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indent="0"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indent="0"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indent="0"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indent="0"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indent="0"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indent="0"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indent="0"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107" name="Google Shape;107;p25"/>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160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1600"/>
              </a:spcBef>
              <a:spcAft>
                <a:spcPts val="160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108" name="Google Shape;108;p25"/>
          <p:cNvSpPr txBox="1"/>
          <p:nvPr>
            <p:ph idx="10" type="dt"/>
          </p:nvPr>
        </p:nvSpPr>
        <p:spPr>
          <a:xfrm>
            <a:off x="628650" y="4767263"/>
            <a:ext cx="2057400" cy="273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25"/>
          <p:cNvSpPr txBox="1"/>
          <p:nvPr>
            <p:ph idx="11" type="ftr"/>
          </p:nvPr>
        </p:nvSpPr>
        <p:spPr>
          <a:xfrm>
            <a:off x="3028950" y="4767263"/>
            <a:ext cx="3086100" cy="273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p2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rgbClr val="FFFFFF"/>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8" name="Google Shape;58;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courses.analyticsvidhya.com/courses/introduction-to-data-science-2?utm_source=blog&amp;utm_medium=understandingsupportvectormachineartic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idx="1" type="subTitle"/>
          </p:nvPr>
        </p:nvSpPr>
        <p:spPr>
          <a:xfrm>
            <a:off x="595050" y="2198675"/>
            <a:ext cx="7801500" cy="13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rPr>
              <a:t>INTRODUÇÃO AO APRENDIZADO DE MÁQUINA</a:t>
            </a:r>
            <a:endParaRPr b="1" sz="3600">
              <a:solidFill>
                <a:schemeClr val="lt1"/>
              </a:solidFill>
            </a:endParaRPr>
          </a:p>
        </p:txBody>
      </p:sp>
      <p:sp>
        <p:nvSpPr>
          <p:cNvPr id="116" name="Google Shape;116;p26"/>
          <p:cNvSpPr txBox="1"/>
          <p:nvPr/>
        </p:nvSpPr>
        <p:spPr>
          <a:xfrm>
            <a:off x="595050" y="3845875"/>
            <a:ext cx="76992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Average"/>
                <a:ea typeface="Average"/>
                <a:cs typeface="Average"/>
                <a:sym typeface="Average"/>
              </a:rPr>
              <a:t>Juracy Bertoldo S Junior</a:t>
            </a:r>
            <a:endParaRPr b="1" sz="2000">
              <a:solidFill>
                <a:schemeClr val="dk2"/>
              </a:solidFill>
              <a:latin typeface="Average"/>
              <a:ea typeface="Average"/>
              <a:cs typeface="Average"/>
              <a:sym typeface="Average"/>
            </a:endParaRPr>
          </a:p>
          <a:p>
            <a:pPr indent="0" lvl="0" marL="0" rtl="0" algn="l">
              <a:spcBef>
                <a:spcPts val="0"/>
              </a:spcBef>
              <a:spcAft>
                <a:spcPts val="0"/>
              </a:spcAft>
              <a:buNone/>
            </a:pPr>
            <a:r>
              <a:rPr b="1" lang="en" sz="2000">
                <a:solidFill>
                  <a:schemeClr val="dk2"/>
                </a:solidFill>
                <a:latin typeface="Average"/>
                <a:ea typeface="Average"/>
                <a:cs typeface="Average"/>
                <a:sym typeface="Average"/>
              </a:rPr>
              <a:t>juracyjuracy@gmail.com</a:t>
            </a:r>
            <a:endParaRPr b="1" sz="2000">
              <a:solidFill>
                <a:schemeClr val="dk2"/>
              </a:solidFill>
              <a:latin typeface="Average"/>
              <a:ea typeface="Average"/>
              <a:cs typeface="Average"/>
              <a:sym typeface="Average"/>
            </a:endParaRPr>
          </a:p>
        </p:txBody>
      </p:sp>
      <p:cxnSp>
        <p:nvCxnSpPr>
          <p:cNvPr id="117" name="Google Shape;117;p26"/>
          <p:cNvCxnSpPr/>
          <p:nvPr/>
        </p:nvCxnSpPr>
        <p:spPr>
          <a:xfrm>
            <a:off x="717425" y="3680975"/>
            <a:ext cx="7665000" cy="0"/>
          </a:xfrm>
          <a:prstGeom prst="straightConnector1">
            <a:avLst/>
          </a:prstGeom>
          <a:noFill/>
          <a:ln cap="flat" cmpd="sng" w="19050">
            <a:solidFill>
              <a:schemeClr val="accent4"/>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5"/>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2400">
                <a:solidFill>
                  <a:schemeClr val="lt1"/>
                </a:solidFill>
              </a:rPr>
              <a:t>Classificação</a:t>
            </a:r>
            <a:endParaRPr sz="2400">
              <a:solidFill>
                <a:schemeClr val="lt1"/>
              </a:solidFill>
            </a:endParaRPr>
          </a:p>
        </p:txBody>
      </p:sp>
      <p:sp>
        <p:nvSpPr>
          <p:cNvPr id="192" name="Google Shape;192;p35"/>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a:t>
            </a:r>
            <a:r>
              <a:rPr lang="en">
                <a:solidFill>
                  <a:schemeClr val="lt1"/>
                </a:solidFill>
              </a:rPr>
              <a:t>prendizado Supervisionado</a:t>
            </a:r>
            <a:endParaRPr>
              <a:solidFill>
                <a:schemeClr val="lt1"/>
              </a:solidFill>
            </a:endParaRPr>
          </a:p>
        </p:txBody>
      </p:sp>
      <p:pic>
        <p:nvPicPr>
          <p:cNvPr id="194" name="Google Shape;194;p35"/>
          <p:cNvPicPr preferRelativeResize="0"/>
          <p:nvPr/>
        </p:nvPicPr>
        <p:blipFill>
          <a:blip r:embed="rId3">
            <a:alphaModFix/>
          </a:blip>
          <a:stretch>
            <a:fillRect/>
          </a:stretch>
        </p:blipFill>
        <p:spPr>
          <a:xfrm>
            <a:off x="353763" y="1670400"/>
            <a:ext cx="8310475" cy="328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6"/>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2400">
                <a:solidFill>
                  <a:schemeClr val="lt1"/>
                </a:solidFill>
              </a:rPr>
              <a:t>Regressão</a:t>
            </a:r>
            <a:endParaRPr sz="2400">
              <a:solidFill>
                <a:srgbClr val="000000"/>
              </a:solidFill>
              <a:latin typeface="Old Standard TT"/>
              <a:ea typeface="Old Standard TT"/>
              <a:cs typeface="Old Standard TT"/>
              <a:sym typeface="Old Standard TT"/>
            </a:endParaRPr>
          </a:p>
        </p:txBody>
      </p:sp>
      <p:sp>
        <p:nvSpPr>
          <p:cNvPr id="200" name="Google Shape;200;p36"/>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a:t>
            </a:r>
            <a:r>
              <a:rPr lang="en">
                <a:solidFill>
                  <a:schemeClr val="lt1"/>
                </a:solidFill>
              </a:rPr>
              <a:t>prendizado Supervisionado</a:t>
            </a:r>
            <a:endParaRPr>
              <a:solidFill>
                <a:schemeClr val="lt1"/>
              </a:solidFill>
            </a:endParaRPr>
          </a:p>
        </p:txBody>
      </p:sp>
      <p:pic>
        <p:nvPicPr>
          <p:cNvPr id="202" name="Google Shape;202;p36"/>
          <p:cNvPicPr preferRelativeResize="0"/>
          <p:nvPr/>
        </p:nvPicPr>
        <p:blipFill>
          <a:blip r:embed="rId3">
            <a:alphaModFix/>
          </a:blip>
          <a:stretch>
            <a:fillRect/>
          </a:stretch>
        </p:blipFill>
        <p:spPr>
          <a:xfrm>
            <a:off x="774650" y="1415225"/>
            <a:ext cx="7140049" cy="3623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chemeClr val="lt1"/>
              </a:buClr>
              <a:buSzPts val="2400"/>
              <a:buChar char="●"/>
            </a:pPr>
            <a:r>
              <a:rPr lang="en" sz="2400">
                <a:solidFill>
                  <a:schemeClr val="lt1"/>
                </a:solidFill>
              </a:rPr>
              <a:t>Regressão — Dada uma imagem de homem/mulher, temos de prever sua idade com base em dados da imagem.</a:t>
            </a:r>
            <a:endParaRPr sz="2400">
              <a:solidFill>
                <a:schemeClr val="lt1"/>
              </a:solidFill>
            </a:endParaRPr>
          </a:p>
          <a:p>
            <a:pPr indent="-381000" lvl="0" marL="457200" marR="0" rtl="0" algn="just">
              <a:lnSpc>
                <a:spcPct val="100000"/>
              </a:lnSpc>
              <a:spcBef>
                <a:spcPts val="0"/>
              </a:spcBef>
              <a:spcAft>
                <a:spcPts val="0"/>
              </a:spcAft>
              <a:buClr>
                <a:schemeClr val="lt1"/>
              </a:buClr>
              <a:buSzPts val="2400"/>
              <a:buChar char="●"/>
            </a:pPr>
            <a:r>
              <a:rPr lang="en" sz="2400">
                <a:solidFill>
                  <a:schemeClr val="lt1"/>
                </a:solidFill>
              </a:rPr>
              <a:t>Classificação — Dada um exemplo de tumor cancerígeno, temos de prever se ele é benigno ou maligno através do seu tamanho e idade do paciente</a:t>
            </a:r>
            <a:endParaRPr sz="2400">
              <a:solidFill>
                <a:schemeClr val="lt1"/>
              </a:solidFill>
            </a:endParaRPr>
          </a:p>
          <a:p>
            <a:pPr indent="0" lvl="0" marL="0" marR="0" rtl="0" algn="just">
              <a:lnSpc>
                <a:spcPct val="100000"/>
              </a:lnSpc>
              <a:spcBef>
                <a:spcPts val="0"/>
              </a:spcBef>
              <a:spcAft>
                <a:spcPts val="0"/>
              </a:spcAft>
              <a:buNone/>
            </a:pPr>
            <a:r>
              <a:t/>
            </a:r>
            <a:endParaRPr sz="2400">
              <a:solidFill>
                <a:schemeClr val="lt1"/>
              </a:solidFill>
            </a:endParaRPr>
          </a:p>
          <a:p>
            <a:pPr indent="0" lvl="0" marL="0" marR="0" rtl="0" algn="just">
              <a:lnSpc>
                <a:spcPct val="100000"/>
              </a:lnSpc>
              <a:spcBef>
                <a:spcPts val="0"/>
              </a:spcBef>
              <a:spcAft>
                <a:spcPts val="0"/>
              </a:spcAft>
              <a:buNone/>
            </a:pPr>
            <a:r>
              <a:t/>
            </a:r>
            <a:endParaRPr sz="2400">
              <a:solidFill>
                <a:schemeClr val="lt1"/>
              </a:solidFill>
            </a:endParaRPr>
          </a:p>
        </p:txBody>
      </p:sp>
      <p:sp>
        <p:nvSpPr>
          <p:cNvPr id="208" name="Google Shape;208;p37"/>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Aprendizado Supervisionado</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8"/>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Agrupamento</a:t>
            </a:r>
            <a:endParaRPr sz="2400">
              <a:solidFill>
                <a:srgbClr val="000000"/>
              </a:solidFill>
              <a:latin typeface="Old Standard TT"/>
              <a:ea typeface="Old Standard TT"/>
              <a:cs typeface="Old Standard TT"/>
              <a:sym typeface="Old Standard TT"/>
            </a:endParaRPr>
          </a:p>
          <a:p>
            <a:pPr indent="-342900" lvl="1" marL="1371600" rtl="0" algn="just">
              <a:lnSpc>
                <a:spcPct val="100000"/>
              </a:lnSpc>
              <a:spcBef>
                <a:spcPts val="0"/>
              </a:spcBef>
              <a:spcAft>
                <a:spcPts val="0"/>
              </a:spcAft>
              <a:buClr>
                <a:schemeClr val="lt1"/>
              </a:buClr>
              <a:buSzPts val="1800"/>
              <a:buChar char="○"/>
            </a:pPr>
            <a:r>
              <a:rPr lang="en" sz="1700">
                <a:solidFill>
                  <a:schemeClr val="lt1"/>
                </a:solidFill>
              </a:rPr>
              <a:t>Sistemas de recomendação(Netflix,Spotify)</a:t>
            </a:r>
            <a:endParaRPr sz="1700">
              <a:solidFill>
                <a:schemeClr val="lt1"/>
              </a:solidFill>
            </a:endParaRPr>
          </a:p>
          <a:p>
            <a:pPr indent="-381000" lvl="1" marL="1371600" rtl="0" algn="just">
              <a:lnSpc>
                <a:spcPct val="100000"/>
              </a:lnSpc>
              <a:spcBef>
                <a:spcPts val="0"/>
              </a:spcBef>
              <a:spcAft>
                <a:spcPts val="0"/>
              </a:spcAft>
              <a:buClr>
                <a:srgbClr val="000000"/>
              </a:buClr>
              <a:buSzPts val="2400"/>
              <a:buFont typeface="Old Standard TT"/>
              <a:buChar char="○"/>
            </a:pPr>
            <a:r>
              <a:rPr lang="en" sz="1700">
                <a:solidFill>
                  <a:schemeClr val="lt1"/>
                </a:solidFill>
              </a:rPr>
              <a:t>Aumento do faturamento por meio de recomendações automáticas de produtos relacionados ao perfil do cliente.</a:t>
            </a:r>
            <a:endParaRPr sz="2400">
              <a:solidFill>
                <a:srgbClr val="000000"/>
              </a:solidFill>
              <a:latin typeface="Old Standard TT"/>
              <a:ea typeface="Old Standard TT"/>
              <a:cs typeface="Old Standard TT"/>
              <a:sym typeface="Old Standard TT"/>
            </a:endParaRPr>
          </a:p>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Associação</a:t>
            </a:r>
            <a:endParaRPr sz="2400">
              <a:solidFill>
                <a:srgbClr val="000000"/>
              </a:solidFill>
              <a:latin typeface="Old Standard TT"/>
              <a:ea typeface="Old Standard TT"/>
              <a:cs typeface="Old Standard TT"/>
              <a:sym typeface="Old Standard TT"/>
            </a:endParaRPr>
          </a:p>
          <a:p>
            <a:pPr indent="0" lvl="0" marL="914400" marR="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p:txBody>
      </p:sp>
      <p:sp>
        <p:nvSpPr>
          <p:cNvPr id="215" name="Google Shape;215;p38"/>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Não Supervisionado</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9"/>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rgbClr val="000000"/>
              </a:buClr>
              <a:buSzPts val="2400"/>
              <a:buFont typeface="Old Standard TT"/>
              <a:buChar char="●"/>
            </a:pPr>
            <a:r>
              <a:t/>
            </a:r>
            <a:endParaRPr sz="2400">
              <a:solidFill>
                <a:srgbClr val="000000"/>
              </a:solidFill>
              <a:latin typeface="Old Standard TT"/>
              <a:ea typeface="Old Standard TT"/>
              <a:cs typeface="Old Standard TT"/>
              <a:sym typeface="Old Standard TT"/>
            </a:endParaRPr>
          </a:p>
        </p:txBody>
      </p:sp>
      <p:sp>
        <p:nvSpPr>
          <p:cNvPr id="222" name="Google Shape;222;p39"/>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a:t>
            </a:r>
            <a:r>
              <a:rPr lang="en">
                <a:solidFill>
                  <a:schemeClr val="lt1"/>
                </a:solidFill>
              </a:rPr>
              <a:t>prendizado Não Supervisionado -Agrupamento</a:t>
            </a:r>
            <a:endParaRPr>
              <a:solidFill>
                <a:schemeClr val="lt1"/>
              </a:solidFill>
            </a:endParaRPr>
          </a:p>
        </p:txBody>
      </p:sp>
      <p:pic>
        <p:nvPicPr>
          <p:cNvPr id="224" name="Google Shape;224;p39"/>
          <p:cNvPicPr preferRelativeResize="0"/>
          <p:nvPr/>
        </p:nvPicPr>
        <p:blipFill>
          <a:blip r:embed="rId3">
            <a:alphaModFix/>
          </a:blip>
          <a:stretch>
            <a:fillRect/>
          </a:stretch>
        </p:blipFill>
        <p:spPr>
          <a:xfrm>
            <a:off x="447300" y="968375"/>
            <a:ext cx="8433301" cy="3890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0"/>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p:txBody>
      </p:sp>
      <p:sp>
        <p:nvSpPr>
          <p:cNvPr id="230" name="Google Shape;230;p40"/>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Aprendizado por reforço</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32" name="Google Shape;232;p40"/>
          <p:cNvPicPr preferRelativeResize="0"/>
          <p:nvPr/>
        </p:nvPicPr>
        <p:blipFill>
          <a:blip r:embed="rId3">
            <a:alphaModFix/>
          </a:blip>
          <a:stretch>
            <a:fillRect/>
          </a:stretch>
        </p:blipFill>
        <p:spPr>
          <a:xfrm>
            <a:off x="311700" y="936650"/>
            <a:ext cx="8690900" cy="363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1"/>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Como um agente aprende a escolher ações </a:t>
            </a:r>
            <a:endParaRPr sz="2400">
              <a:solidFill>
                <a:srgbClr val="000000"/>
              </a:solidFill>
              <a:latin typeface="Old Standard TT"/>
              <a:ea typeface="Old Standard TT"/>
              <a:cs typeface="Old Standard TT"/>
              <a:sym typeface="Old Standard TT"/>
            </a:endParaRPr>
          </a:p>
          <a:p>
            <a:pPr indent="0" lvl="0" marL="0" marR="0" rtl="0" algn="just">
              <a:lnSpc>
                <a:spcPct val="100000"/>
              </a:lnSpc>
              <a:spcBef>
                <a:spcPts val="0"/>
              </a:spcBef>
              <a:spcAft>
                <a:spcPts val="0"/>
              </a:spcAft>
              <a:buNone/>
            </a:pPr>
            <a:r>
              <a:rPr lang="en" sz="2400">
                <a:solidFill>
                  <a:srgbClr val="000000"/>
                </a:solidFill>
                <a:latin typeface="Old Standard TT"/>
                <a:ea typeface="Old Standard TT"/>
                <a:cs typeface="Old Standard TT"/>
                <a:sym typeface="Old Standard TT"/>
              </a:rPr>
              <a:t>apenas interagindo com o ambiente?</a:t>
            </a:r>
            <a:endParaRPr sz="2400">
              <a:solidFill>
                <a:srgbClr val="000000"/>
              </a:solidFill>
              <a:latin typeface="Old Standard TT"/>
              <a:ea typeface="Old Standard TT"/>
              <a:cs typeface="Old Standard TT"/>
              <a:sym typeface="Old Standard TT"/>
            </a:endParaRPr>
          </a:p>
          <a:p>
            <a:pPr indent="0" lvl="0" marL="0" marR="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Como obter exemplos do comportamento correto e </a:t>
            </a:r>
            <a:endParaRPr sz="2400">
              <a:solidFill>
                <a:srgbClr val="000000"/>
              </a:solidFill>
              <a:latin typeface="Old Standard TT"/>
              <a:ea typeface="Old Standard TT"/>
              <a:cs typeface="Old Standard TT"/>
              <a:sym typeface="Old Standard TT"/>
            </a:endParaRPr>
          </a:p>
          <a:p>
            <a:pPr indent="0" lvl="0" marL="0" marR="0" rtl="0" algn="just">
              <a:lnSpc>
                <a:spcPct val="100000"/>
              </a:lnSpc>
              <a:spcBef>
                <a:spcPts val="0"/>
              </a:spcBef>
              <a:spcAft>
                <a:spcPts val="0"/>
              </a:spcAft>
              <a:buNone/>
            </a:pPr>
            <a:r>
              <a:rPr lang="en" sz="2400">
                <a:solidFill>
                  <a:srgbClr val="000000"/>
                </a:solidFill>
                <a:latin typeface="Old Standard TT"/>
                <a:ea typeface="Old Standard TT"/>
                <a:cs typeface="Old Standard TT"/>
                <a:sym typeface="Old Standard TT"/>
              </a:rPr>
              <a:t>representativo para qualquer situação?</a:t>
            </a:r>
            <a:endParaRPr sz="2400">
              <a:solidFill>
                <a:srgbClr val="000000"/>
              </a:solidFill>
              <a:latin typeface="Old Standard TT"/>
              <a:ea typeface="Old Standard TT"/>
              <a:cs typeface="Old Standard TT"/>
              <a:sym typeface="Old Standard TT"/>
            </a:endParaRPr>
          </a:p>
          <a:p>
            <a:pPr indent="0" lvl="0" marL="0" marR="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Exemplos: </a:t>
            </a:r>
            <a:endParaRPr sz="2400">
              <a:solidFill>
                <a:srgbClr val="000000"/>
              </a:solidFill>
              <a:latin typeface="Old Standard TT"/>
              <a:ea typeface="Old Standard TT"/>
              <a:cs typeface="Old Standard TT"/>
              <a:sym typeface="Old Standard TT"/>
            </a:endParaRPr>
          </a:p>
          <a:p>
            <a:pPr indent="-381000" lvl="1" marL="9144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Criança adquirindo coordenação motora. </a:t>
            </a:r>
            <a:endParaRPr sz="2400">
              <a:solidFill>
                <a:srgbClr val="000000"/>
              </a:solidFill>
              <a:latin typeface="Old Standard TT"/>
              <a:ea typeface="Old Standard TT"/>
              <a:cs typeface="Old Standard TT"/>
              <a:sym typeface="Old Standard TT"/>
            </a:endParaRPr>
          </a:p>
          <a:p>
            <a:pPr indent="-381000" lvl="1" marL="9144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Robô interagindo com um ambiente para atingir objetivos.</a:t>
            </a:r>
            <a:endParaRPr sz="2400">
              <a:solidFill>
                <a:srgbClr val="000000"/>
              </a:solidFill>
              <a:latin typeface="Old Standard TT"/>
              <a:ea typeface="Old Standard TT"/>
              <a:cs typeface="Old Standard TT"/>
              <a:sym typeface="Old Standard TT"/>
            </a:endParaRPr>
          </a:p>
        </p:txBody>
      </p:sp>
      <p:sp>
        <p:nvSpPr>
          <p:cNvPr id="238" name="Google Shape;238;p41"/>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Aprendizado por reforço</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2"/>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rgbClr val="000000"/>
              </a:buClr>
              <a:buSzPts val="2400"/>
              <a:buFont typeface="Old Standard TT"/>
              <a:buChar char="●"/>
            </a:pPr>
            <a:r>
              <a:t/>
            </a:r>
            <a:endParaRPr sz="2400">
              <a:solidFill>
                <a:srgbClr val="000000"/>
              </a:solidFill>
              <a:latin typeface="Old Standard TT"/>
              <a:ea typeface="Old Standard TT"/>
              <a:cs typeface="Old Standard TT"/>
              <a:sym typeface="Old Standard TT"/>
            </a:endParaRPr>
          </a:p>
        </p:txBody>
      </p:sp>
      <p:sp>
        <p:nvSpPr>
          <p:cNvPr id="245" name="Google Shape;245;p42"/>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Aprendizado por reforço</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47" name="Google Shape;247;p42"/>
          <p:cNvPicPr preferRelativeResize="0"/>
          <p:nvPr/>
        </p:nvPicPr>
        <p:blipFill>
          <a:blip r:embed="rId3">
            <a:alphaModFix/>
          </a:blip>
          <a:stretch>
            <a:fillRect/>
          </a:stretch>
        </p:blipFill>
        <p:spPr>
          <a:xfrm>
            <a:off x="398450" y="951200"/>
            <a:ext cx="6987499" cy="392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3"/>
          <p:cNvSpPr txBox="1"/>
          <p:nvPr>
            <p:ph idx="1" type="body"/>
          </p:nvPr>
        </p:nvSpPr>
        <p:spPr>
          <a:xfrm>
            <a:off x="311700" y="870050"/>
            <a:ext cx="8568900" cy="4047900"/>
          </a:xfrm>
          <a:prstGeom prst="rect">
            <a:avLst/>
          </a:prstGeom>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chemeClr val="lt1"/>
              </a:buClr>
              <a:buSzPts val="1800"/>
              <a:buAutoNum type="arabicPeriod"/>
            </a:pPr>
            <a:r>
              <a:rPr lang="en">
                <a:solidFill>
                  <a:srgbClr val="000000"/>
                </a:solidFill>
                <a:latin typeface="Old Standard TT"/>
                <a:ea typeface="Old Standard TT"/>
                <a:cs typeface="Old Standard TT"/>
                <a:sym typeface="Old Standard TT"/>
              </a:rPr>
              <a:t>Seleção dos dados</a:t>
            </a:r>
            <a:endParaRPr>
              <a:solidFill>
                <a:srgbClr val="000000"/>
              </a:solidFill>
              <a:latin typeface="Old Standard TT"/>
              <a:ea typeface="Old Standard TT"/>
              <a:cs typeface="Old Standard TT"/>
              <a:sym typeface="Old Standard TT"/>
            </a:endParaRPr>
          </a:p>
          <a:p>
            <a:pPr indent="-342900" lvl="0" marL="457200" marR="0" rtl="0" algn="just">
              <a:lnSpc>
                <a:spcPct val="100000"/>
              </a:lnSpc>
              <a:spcBef>
                <a:spcPts val="0"/>
              </a:spcBef>
              <a:spcAft>
                <a:spcPts val="0"/>
              </a:spcAft>
              <a:buClr>
                <a:schemeClr val="lt1"/>
              </a:buClr>
              <a:buSzPts val="1800"/>
              <a:buAutoNum type="arabicPeriod"/>
            </a:pPr>
            <a:r>
              <a:rPr lang="en">
                <a:solidFill>
                  <a:srgbClr val="000000"/>
                </a:solidFill>
                <a:latin typeface="Old Standard TT"/>
                <a:ea typeface="Old Standard TT"/>
                <a:cs typeface="Old Standard TT"/>
                <a:sym typeface="Old Standard TT"/>
              </a:rPr>
              <a:t>Pre-processamento dos dados</a:t>
            </a:r>
            <a:endParaRPr>
              <a:solidFill>
                <a:srgbClr val="000000"/>
              </a:solidFill>
              <a:latin typeface="Old Standard TT"/>
              <a:ea typeface="Old Standard TT"/>
              <a:cs typeface="Old Standard TT"/>
              <a:sym typeface="Old Standard TT"/>
            </a:endParaRPr>
          </a:p>
          <a:p>
            <a:pPr indent="0" lvl="0" marL="0" marR="0" rtl="0" algn="just">
              <a:lnSpc>
                <a:spcPct val="100000"/>
              </a:lnSpc>
              <a:spcBef>
                <a:spcPts val="0"/>
              </a:spcBef>
              <a:spcAft>
                <a:spcPts val="0"/>
              </a:spcAft>
              <a:buNone/>
            </a:pPr>
            <a:r>
              <a:t/>
            </a:r>
            <a:endParaRPr sz="1400">
              <a:solidFill>
                <a:srgbClr val="000000"/>
              </a:solidFill>
              <a:latin typeface="Old Standard TT"/>
              <a:ea typeface="Old Standard TT"/>
              <a:cs typeface="Old Standard TT"/>
              <a:sym typeface="Old Standard TT"/>
            </a:endParaRPr>
          </a:p>
          <a:p>
            <a:pPr indent="-317500" lvl="1" marL="914400" marR="0" rtl="0" algn="just">
              <a:lnSpc>
                <a:spcPct val="100000"/>
              </a:lnSpc>
              <a:spcBef>
                <a:spcPts val="0"/>
              </a:spcBef>
              <a:spcAft>
                <a:spcPts val="0"/>
              </a:spcAft>
              <a:buClr>
                <a:srgbClr val="000000"/>
              </a:buClr>
              <a:buSzPts val="1400"/>
              <a:buFont typeface="Old Standard TT"/>
              <a:buAutoNum type="alphaLcPeriod"/>
            </a:pPr>
            <a:r>
              <a:rPr lang="en">
                <a:solidFill>
                  <a:srgbClr val="000000"/>
                </a:solidFill>
                <a:latin typeface="Old Standard TT"/>
                <a:ea typeface="Old Standard TT"/>
                <a:cs typeface="Old Standard TT"/>
                <a:sym typeface="Old Standard TT"/>
              </a:rPr>
              <a:t>Eliminação de atributos</a:t>
            </a:r>
            <a:endParaRPr>
              <a:solidFill>
                <a:srgbClr val="000000"/>
              </a:solidFill>
              <a:latin typeface="Old Standard TT"/>
              <a:ea typeface="Old Standard TT"/>
              <a:cs typeface="Old Standard TT"/>
              <a:sym typeface="Old Standard TT"/>
            </a:endParaRPr>
          </a:p>
          <a:p>
            <a:pPr indent="-317500" lvl="1" marL="914400" marR="0" rtl="0" algn="just">
              <a:lnSpc>
                <a:spcPct val="100000"/>
              </a:lnSpc>
              <a:spcBef>
                <a:spcPts val="0"/>
              </a:spcBef>
              <a:spcAft>
                <a:spcPts val="0"/>
              </a:spcAft>
              <a:buClr>
                <a:srgbClr val="000000"/>
              </a:buClr>
              <a:buSzPts val="1400"/>
              <a:buFont typeface="Old Standard TT"/>
              <a:buAutoNum type="alphaLcPeriod"/>
            </a:pPr>
            <a:r>
              <a:rPr lang="en">
                <a:solidFill>
                  <a:srgbClr val="000000"/>
                </a:solidFill>
                <a:latin typeface="Old Standard TT"/>
                <a:ea typeface="Old Standard TT"/>
                <a:cs typeface="Old Standard TT"/>
                <a:sym typeface="Old Standard TT"/>
              </a:rPr>
              <a:t>Integração de dados</a:t>
            </a:r>
            <a:endParaRPr>
              <a:solidFill>
                <a:srgbClr val="000000"/>
              </a:solidFill>
              <a:latin typeface="Old Standard TT"/>
              <a:ea typeface="Old Standard TT"/>
              <a:cs typeface="Old Standard TT"/>
              <a:sym typeface="Old Standard TT"/>
            </a:endParaRPr>
          </a:p>
          <a:p>
            <a:pPr indent="-317500" lvl="1" marL="914400" marR="0" rtl="0" algn="just">
              <a:lnSpc>
                <a:spcPct val="100000"/>
              </a:lnSpc>
              <a:spcBef>
                <a:spcPts val="0"/>
              </a:spcBef>
              <a:spcAft>
                <a:spcPts val="0"/>
              </a:spcAft>
              <a:buClr>
                <a:srgbClr val="000000"/>
              </a:buClr>
              <a:buSzPts val="1400"/>
              <a:buFont typeface="Old Standard TT"/>
              <a:buAutoNum type="alphaLcPeriod"/>
            </a:pPr>
            <a:r>
              <a:rPr lang="en">
                <a:solidFill>
                  <a:srgbClr val="000000"/>
                </a:solidFill>
                <a:latin typeface="Old Standard TT"/>
                <a:ea typeface="Old Standard TT"/>
                <a:cs typeface="Old Standard TT"/>
                <a:sym typeface="Old Standard TT"/>
              </a:rPr>
              <a:t>Balanceamento de dados</a:t>
            </a:r>
            <a:endParaRPr>
              <a:solidFill>
                <a:srgbClr val="000000"/>
              </a:solidFill>
              <a:latin typeface="Old Standard TT"/>
              <a:ea typeface="Old Standard TT"/>
              <a:cs typeface="Old Standard TT"/>
              <a:sym typeface="Old Standard TT"/>
            </a:endParaRPr>
          </a:p>
          <a:p>
            <a:pPr indent="-317500" lvl="1" marL="914400" marR="0" rtl="0" algn="just">
              <a:lnSpc>
                <a:spcPct val="100000"/>
              </a:lnSpc>
              <a:spcBef>
                <a:spcPts val="0"/>
              </a:spcBef>
              <a:spcAft>
                <a:spcPts val="0"/>
              </a:spcAft>
              <a:buClr>
                <a:srgbClr val="000000"/>
              </a:buClr>
              <a:buSzPts val="1400"/>
              <a:buFont typeface="Old Standard TT"/>
              <a:buAutoNum type="alphaLcPeriod"/>
            </a:pPr>
            <a:r>
              <a:rPr lang="en">
                <a:solidFill>
                  <a:srgbClr val="000000"/>
                </a:solidFill>
                <a:latin typeface="Old Standard TT"/>
                <a:ea typeface="Old Standard TT"/>
                <a:cs typeface="Old Standard TT"/>
                <a:sym typeface="Old Standard TT"/>
              </a:rPr>
              <a:t>Limpeza de dados</a:t>
            </a:r>
            <a:endParaRPr>
              <a:solidFill>
                <a:srgbClr val="000000"/>
              </a:solidFill>
              <a:latin typeface="Old Standard TT"/>
              <a:ea typeface="Old Standard TT"/>
              <a:cs typeface="Old Standard TT"/>
              <a:sym typeface="Old Standard TT"/>
            </a:endParaRPr>
          </a:p>
          <a:p>
            <a:pPr indent="-317500" lvl="1" marL="914400" marR="0" rtl="0" algn="just">
              <a:lnSpc>
                <a:spcPct val="100000"/>
              </a:lnSpc>
              <a:spcBef>
                <a:spcPts val="0"/>
              </a:spcBef>
              <a:spcAft>
                <a:spcPts val="0"/>
              </a:spcAft>
              <a:buClr>
                <a:srgbClr val="000000"/>
              </a:buClr>
              <a:buSzPts val="1400"/>
              <a:buFont typeface="Old Standard TT"/>
              <a:buAutoNum type="alphaLcPeriod"/>
            </a:pPr>
            <a:r>
              <a:rPr lang="en">
                <a:solidFill>
                  <a:srgbClr val="000000"/>
                </a:solidFill>
                <a:latin typeface="Old Standard TT"/>
                <a:ea typeface="Old Standard TT"/>
                <a:cs typeface="Old Standard TT"/>
                <a:sym typeface="Old Standard TT"/>
              </a:rPr>
              <a:t>Redução de dimensionalidade</a:t>
            </a:r>
            <a:endParaRPr>
              <a:solidFill>
                <a:srgbClr val="000000"/>
              </a:solidFill>
              <a:latin typeface="Old Standard TT"/>
              <a:ea typeface="Old Standard TT"/>
              <a:cs typeface="Old Standard TT"/>
              <a:sym typeface="Old Standard TT"/>
            </a:endParaRPr>
          </a:p>
          <a:p>
            <a:pPr indent="-317500" lvl="1" marL="914400" marR="0" rtl="0" algn="just">
              <a:lnSpc>
                <a:spcPct val="100000"/>
              </a:lnSpc>
              <a:spcBef>
                <a:spcPts val="0"/>
              </a:spcBef>
              <a:spcAft>
                <a:spcPts val="0"/>
              </a:spcAft>
              <a:buClr>
                <a:srgbClr val="000000"/>
              </a:buClr>
              <a:buSzPts val="1400"/>
              <a:buFont typeface="Old Standard TT"/>
              <a:buAutoNum type="alphaLcPeriod"/>
            </a:pPr>
            <a:r>
              <a:rPr lang="en">
                <a:solidFill>
                  <a:srgbClr val="000000"/>
                </a:solidFill>
                <a:latin typeface="Old Standard TT"/>
                <a:ea typeface="Old Standard TT"/>
                <a:cs typeface="Old Standard TT"/>
                <a:sym typeface="Old Standard TT"/>
              </a:rPr>
              <a:t>Transformação de dados</a:t>
            </a:r>
            <a:endParaRPr>
              <a:solidFill>
                <a:srgbClr val="000000"/>
              </a:solidFill>
              <a:latin typeface="Old Standard TT"/>
              <a:ea typeface="Old Standard TT"/>
              <a:cs typeface="Old Standard TT"/>
              <a:sym typeface="Old Standard TT"/>
            </a:endParaRPr>
          </a:p>
          <a:p>
            <a:pPr indent="-342900" lvl="0" marL="457200" marR="0" rtl="0" algn="just">
              <a:lnSpc>
                <a:spcPct val="100000"/>
              </a:lnSpc>
              <a:spcBef>
                <a:spcPts val="0"/>
              </a:spcBef>
              <a:spcAft>
                <a:spcPts val="0"/>
              </a:spcAft>
              <a:buClr>
                <a:srgbClr val="000000"/>
              </a:buClr>
              <a:buSzPts val="1800"/>
              <a:buFont typeface="Old Standard TT"/>
              <a:buAutoNum type="arabicPeriod"/>
            </a:pPr>
            <a:r>
              <a:rPr lang="en">
                <a:solidFill>
                  <a:srgbClr val="000000"/>
                </a:solidFill>
                <a:latin typeface="Old Standard TT"/>
                <a:ea typeface="Old Standard TT"/>
                <a:cs typeface="Old Standard TT"/>
                <a:sym typeface="Old Standard TT"/>
              </a:rPr>
              <a:t>Data Mining /Modelos</a:t>
            </a:r>
            <a:endParaRPr>
              <a:solidFill>
                <a:srgbClr val="000000"/>
              </a:solidFill>
              <a:latin typeface="Old Standard TT"/>
              <a:ea typeface="Old Standard TT"/>
              <a:cs typeface="Old Standard TT"/>
              <a:sym typeface="Old Standard TT"/>
            </a:endParaRPr>
          </a:p>
          <a:p>
            <a:pPr indent="-342900" lvl="0" marL="457200" marR="0" rtl="0" algn="just">
              <a:lnSpc>
                <a:spcPct val="100000"/>
              </a:lnSpc>
              <a:spcBef>
                <a:spcPts val="0"/>
              </a:spcBef>
              <a:spcAft>
                <a:spcPts val="0"/>
              </a:spcAft>
              <a:buClr>
                <a:srgbClr val="000000"/>
              </a:buClr>
              <a:buSzPts val="1800"/>
              <a:buFont typeface="Old Standard TT"/>
              <a:buAutoNum type="arabicPeriod"/>
            </a:pPr>
            <a:r>
              <a:rPr lang="en">
                <a:solidFill>
                  <a:srgbClr val="000000"/>
                </a:solidFill>
                <a:latin typeface="Old Standard TT"/>
                <a:ea typeface="Old Standard TT"/>
                <a:cs typeface="Old Standard TT"/>
                <a:sym typeface="Old Standard TT"/>
              </a:rPr>
              <a:t>Interpretação/Avaliação </a:t>
            </a:r>
            <a:endParaRPr>
              <a:solidFill>
                <a:srgbClr val="000000"/>
              </a:solidFill>
              <a:latin typeface="Old Standard TT"/>
              <a:ea typeface="Old Standard TT"/>
              <a:cs typeface="Old Standard TT"/>
              <a:sym typeface="Old Standard TT"/>
            </a:endParaRPr>
          </a:p>
        </p:txBody>
      </p:sp>
      <p:sp>
        <p:nvSpPr>
          <p:cNvPr id="253" name="Google Shape;253;p43"/>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PIPELINE PARA APRENDIZADO DE MÁQUINA</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4"/>
          <p:cNvSpPr/>
          <p:nvPr/>
        </p:nvSpPr>
        <p:spPr>
          <a:xfrm>
            <a:off x="1315918" y="573075"/>
            <a:ext cx="7424400" cy="741600"/>
          </a:xfrm>
          <a:prstGeom prst="roundRect">
            <a:avLst>
              <a:gd fmla="val 16667"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500"/>
              <a:t>Introdução ao Aprendizado de Máquina</a:t>
            </a:r>
            <a:endParaRPr b="1" sz="1500"/>
          </a:p>
          <a:p>
            <a:pPr indent="0" lvl="0" marL="0" marR="0" rtl="0" algn="ctr">
              <a:lnSpc>
                <a:spcPct val="100000"/>
              </a:lnSpc>
              <a:spcBef>
                <a:spcPts val="0"/>
              </a:spcBef>
              <a:spcAft>
                <a:spcPts val="0"/>
              </a:spcAft>
              <a:buNone/>
            </a:pPr>
            <a:r>
              <a:t/>
            </a:r>
            <a:endParaRPr b="1" sz="1500"/>
          </a:p>
        </p:txBody>
      </p:sp>
      <p:sp>
        <p:nvSpPr>
          <p:cNvPr id="260" name="Google Shape;260;p44"/>
          <p:cNvSpPr/>
          <p:nvPr/>
        </p:nvSpPr>
        <p:spPr>
          <a:xfrm>
            <a:off x="1315918" y="1658325"/>
            <a:ext cx="7424400" cy="741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500"/>
              <a:t>Aprendizado Supervisionado</a:t>
            </a:r>
            <a:endParaRPr b="1" sz="1500"/>
          </a:p>
          <a:p>
            <a:pPr indent="0" lvl="0" marL="0" marR="0" rtl="0" algn="ctr">
              <a:lnSpc>
                <a:spcPct val="100000"/>
              </a:lnSpc>
              <a:spcBef>
                <a:spcPts val="0"/>
              </a:spcBef>
              <a:spcAft>
                <a:spcPts val="0"/>
              </a:spcAft>
              <a:buNone/>
            </a:pPr>
            <a:r>
              <a:t/>
            </a:r>
            <a:endParaRPr b="1" sz="1500"/>
          </a:p>
        </p:txBody>
      </p:sp>
      <p:sp>
        <p:nvSpPr>
          <p:cNvPr id="261" name="Google Shape;261;p44"/>
          <p:cNvSpPr/>
          <p:nvPr/>
        </p:nvSpPr>
        <p:spPr>
          <a:xfrm>
            <a:off x="1315918" y="3828825"/>
            <a:ext cx="7424400" cy="741600"/>
          </a:xfrm>
          <a:prstGeom prst="roundRect">
            <a:avLst>
              <a:gd fmla="val 16667"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Hands on!</a:t>
            </a:r>
            <a:endParaRPr b="1" sz="1500"/>
          </a:p>
        </p:txBody>
      </p:sp>
      <p:sp>
        <p:nvSpPr>
          <p:cNvPr id="262" name="Google Shape;262;p44"/>
          <p:cNvSpPr/>
          <p:nvPr/>
        </p:nvSpPr>
        <p:spPr>
          <a:xfrm>
            <a:off x="1315918" y="2743575"/>
            <a:ext cx="7424400" cy="741600"/>
          </a:xfrm>
          <a:prstGeom prst="roundRect">
            <a:avLst>
              <a:gd fmla="val 16667"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Aprendizado Não Supervisionado</a:t>
            </a:r>
            <a:endParaRPr b="1" sz="1500"/>
          </a:p>
          <a:p>
            <a:pPr indent="0" lvl="0" marL="0" rtl="0" algn="ctr">
              <a:spcBef>
                <a:spcPts val="0"/>
              </a:spcBef>
              <a:spcAft>
                <a:spcPts val="0"/>
              </a:spcAft>
              <a:buNone/>
            </a:pPr>
            <a:r>
              <a:t/>
            </a:r>
            <a:endParaRPr b="1" sz="1500"/>
          </a:p>
        </p:txBody>
      </p:sp>
      <p:sp>
        <p:nvSpPr>
          <p:cNvPr id="263" name="Google Shape;263;p44"/>
          <p:cNvSpPr/>
          <p:nvPr/>
        </p:nvSpPr>
        <p:spPr>
          <a:xfrm>
            <a:off x="403675" y="573075"/>
            <a:ext cx="641700" cy="741600"/>
          </a:xfrm>
          <a:prstGeom prst="teardrop">
            <a:avLst>
              <a:gd fmla="val 10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01</a:t>
            </a:r>
            <a:endParaRPr b="1" sz="1500"/>
          </a:p>
        </p:txBody>
      </p:sp>
      <p:sp>
        <p:nvSpPr>
          <p:cNvPr id="264" name="Google Shape;264;p44"/>
          <p:cNvSpPr/>
          <p:nvPr/>
        </p:nvSpPr>
        <p:spPr>
          <a:xfrm>
            <a:off x="403675" y="2743575"/>
            <a:ext cx="641700" cy="741600"/>
          </a:xfrm>
          <a:prstGeom prst="teardrop">
            <a:avLst>
              <a:gd fmla="val 100000"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03</a:t>
            </a:r>
            <a:endParaRPr b="1" sz="1500"/>
          </a:p>
        </p:txBody>
      </p:sp>
      <p:sp>
        <p:nvSpPr>
          <p:cNvPr id="265" name="Google Shape;265;p44"/>
          <p:cNvSpPr/>
          <p:nvPr/>
        </p:nvSpPr>
        <p:spPr>
          <a:xfrm>
            <a:off x="403675" y="3828825"/>
            <a:ext cx="641700" cy="741600"/>
          </a:xfrm>
          <a:prstGeom prst="teardrop">
            <a:avLst>
              <a:gd fmla="val 100000"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04</a:t>
            </a:r>
            <a:endParaRPr b="1" sz="1500"/>
          </a:p>
        </p:txBody>
      </p:sp>
      <p:sp>
        <p:nvSpPr>
          <p:cNvPr id="266" name="Google Shape;266;p44"/>
          <p:cNvSpPr/>
          <p:nvPr/>
        </p:nvSpPr>
        <p:spPr>
          <a:xfrm>
            <a:off x="403675" y="1703770"/>
            <a:ext cx="641700" cy="741600"/>
          </a:xfrm>
          <a:prstGeom prst="teardrop">
            <a:avLst>
              <a:gd fmla="val 100000"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02</a:t>
            </a:r>
            <a:endParaRPr b="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7"/>
          <p:cNvSpPr/>
          <p:nvPr/>
        </p:nvSpPr>
        <p:spPr>
          <a:xfrm>
            <a:off x="1315918" y="573075"/>
            <a:ext cx="7424400" cy="741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Introdução ao Aprendizado de Máquina</a:t>
            </a:r>
            <a:endParaRPr b="1" sz="1500"/>
          </a:p>
        </p:txBody>
      </p:sp>
      <p:sp>
        <p:nvSpPr>
          <p:cNvPr id="123" name="Google Shape;123;p27"/>
          <p:cNvSpPr/>
          <p:nvPr/>
        </p:nvSpPr>
        <p:spPr>
          <a:xfrm>
            <a:off x="1315918" y="1658325"/>
            <a:ext cx="7424400" cy="741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Aprendizado Supervisionado</a:t>
            </a:r>
            <a:endParaRPr b="1" sz="1500"/>
          </a:p>
        </p:txBody>
      </p:sp>
      <p:sp>
        <p:nvSpPr>
          <p:cNvPr id="124" name="Google Shape;124;p27"/>
          <p:cNvSpPr/>
          <p:nvPr/>
        </p:nvSpPr>
        <p:spPr>
          <a:xfrm>
            <a:off x="1315918" y="3828825"/>
            <a:ext cx="7424400" cy="741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Hands on!</a:t>
            </a:r>
            <a:endParaRPr b="1" sz="1500"/>
          </a:p>
        </p:txBody>
      </p:sp>
      <p:sp>
        <p:nvSpPr>
          <p:cNvPr id="125" name="Google Shape;125;p27"/>
          <p:cNvSpPr/>
          <p:nvPr/>
        </p:nvSpPr>
        <p:spPr>
          <a:xfrm>
            <a:off x="1315918" y="2743575"/>
            <a:ext cx="7424400" cy="741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Aprendizado Não Supervisionado</a:t>
            </a:r>
            <a:endParaRPr b="1" sz="1500"/>
          </a:p>
        </p:txBody>
      </p:sp>
      <p:sp>
        <p:nvSpPr>
          <p:cNvPr id="126" name="Google Shape;126;p27"/>
          <p:cNvSpPr/>
          <p:nvPr/>
        </p:nvSpPr>
        <p:spPr>
          <a:xfrm>
            <a:off x="403675" y="573075"/>
            <a:ext cx="641700" cy="741600"/>
          </a:xfrm>
          <a:prstGeom prst="teardrop">
            <a:avLst>
              <a:gd fmla="val 10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01</a:t>
            </a:r>
            <a:endParaRPr b="1" sz="1500"/>
          </a:p>
        </p:txBody>
      </p:sp>
      <p:sp>
        <p:nvSpPr>
          <p:cNvPr id="127" name="Google Shape;127;p27"/>
          <p:cNvSpPr/>
          <p:nvPr/>
        </p:nvSpPr>
        <p:spPr>
          <a:xfrm>
            <a:off x="403675" y="2743575"/>
            <a:ext cx="641700" cy="741600"/>
          </a:xfrm>
          <a:prstGeom prst="teardrop">
            <a:avLst>
              <a:gd fmla="val 10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03</a:t>
            </a:r>
            <a:endParaRPr b="1" sz="1500"/>
          </a:p>
        </p:txBody>
      </p:sp>
      <p:sp>
        <p:nvSpPr>
          <p:cNvPr id="128" name="Google Shape;128;p27"/>
          <p:cNvSpPr/>
          <p:nvPr/>
        </p:nvSpPr>
        <p:spPr>
          <a:xfrm>
            <a:off x="403675" y="3828825"/>
            <a:ext cx="641700" cy="741600"/>
          </a:xfrm>
          <a:prstGeom prst="teardrop">
            <a:avLst>
              <a:gd fmla="val 10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04</a:t>
            </a:r>
            <a:endParaRPr b="1" sz="1500"/>
          </a:p>
        </p:txBody>
      </p:sp>
      <p:sp>
        <p:nvSpPr>
          <p:cNvPr id="129" name="Google Shape;129;p27"/>
          <p:cNvSpPr/>
          <p:nvPr/>
        </p:nvSpPr>
        <p:spPr>
          <a:xfrm>
            <a:off x="403675" y="1703770"/>
            <a:ext cx="641700" cy="741600"/>
          </a:xfrm>
          <a:prstGeom prst="teardrop">
            <a:avLst>
              <a:gd fmla="val 10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02</a:t>
            </a:r>
            <a:endParaRPr b="1"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5"/>
          <p:cNvSpPr txBox="1"/>
          <p:nvPr>
            <p:ph idx="1" type="body"/>
          </p:nvPr>
        </p:nvSpPr>
        <p:spPr>
          <a:xfrm>
            <a:off x="311700" y="870050"/>
            <a:ext cx="8568900" cy="4047900"/>
          </a:xfrm>
          <a:prstGeom prst="rect">
            <a:avLst/>
          </a:prstGeom>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Conhecimento , de forma geral, </a:t>
            </a:r>
            <a:r>
              <a:rPr lang="en" sz="2400">
                <a:solidFill>
                  <a:srgbClr val="000000"/>
                </a:solidFill>
                <a:latin typeface="Old Standard TT"/>
                <a:ea typeface="Old Standard TT"/>
                <a:cs typeface="Old Standard TT"/>
                <a:sym typeface="Old Standard TT"/>
              </a:rPr>
              <a:t>provém</a:t>
            </a:r>
            <a:r>
              <a:rPr lang="en" sz="2400">
                <a:solidFill>
                  <a:srgbClr val="000000"/>
                </a:solidFill>
                <a:latin typeface="Old Standard TT"/>
                <a:ea typeface="Old Standard TT"/>
                <a:cs typeface="Old Standard TT"/>
                <a:sym typeface="Old Standard TT"/>
              </a:rPr>
              <a:t> da base de dados</a:t>
            </a:r>
            <a:endParaRPr sz="2400">
              <a:solidFill>
                <a:srgbClr val="000000"/>
              </a:solidFill>
              <a:latin typeface="Old Standard TT"/>
              <a:ea typeface="Old Standard TT"/>
              <a:cs typeface="Old Standard TT"/>
              <a:sym typeface="Old Standard TT"/>
            </a:endParaRPr>
          </a:p>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Não existe técnica em particular que se sairá melhor na resolução de qualquer tipo de problema.</a:t>
            </a:r>
            <a:endParaRPr sz="2400">
              <a:solidFill>
                <a:srgbClr val="000000"/>
              </a:solidFill>
              <a:latin typeface="Old Standard TT"/>
              <a:ea typeface="Old Standard TT"/>
              <a:cs typeface="Old Standard TT"/>
              <a:sym typeface="Old Standard TT"/>
            </a:endParaRPr>
          </a:p>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Experimentação</a:t>
            </a:r>
            <a:endParaRPr sz="2400">
              <a:solidFill>
                <a:srgbClr val="000000"/>
              </a:solidFill>
              <a:latin typeface="Old Standard TT"/>
              <a:ea typeface="Old Standard TT"/>
              <a:cs typeface="Old Standard TT"/>
              <a:sym typeface="Old Standard TT"/>
            </a:endParaRPr>
          </a:p>
        </p:txBody>
      </p:sp>
      <p:sp>
        <p:nvSpPr>
          <p:cNvPr id="272" name="Google Shape;272;p45"/>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Avaliação de modelos preditivos</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6"/>
          <p:cNvSpPr txBox="1"/>
          <p:nvPr>
            <p:ph idx="1" type="body"/>
          </p:nvPr>
        </p:nvSpPr>
        <p:spPr>
          <a:xfrm>
            <a:off x="311700" y="870050"/>
            <a:ext cx="8568900" cy="4047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p:txBody>
      </p:sp>
      <p:sp>
        <p:nvSpPr>
          <p:cNvPr id="279" name="Google Shape;279;p46"/>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Avaliação de modelos preditivos - amostragem</a:t>
            </a:r>
            <a:endParaRPr>
              <a:solidFill>
                <a:schemeClr val="lt1"/>
              </a:solidFill>
            </a:endParaRPr>
          </a:p>
        </p:txBody>
      </p:sp>
      <p:pic>
        <p:nvPicPr>
          <p:cNvPr id="281" name="Google Shape;281;p46"/>
          <p:cNvPicPr preferRelativeResize="0"/>
          <p:nvPr/>
        </p:nvPicPr>
        <p:blipFill>
          <a:blip r:embed="rId3">
            <a:alphaModFix/>
          </a:blip>
          <a:stretch>
            <a:fillRect/>
          </a:stretch>
        </p:blipFill>
        <p:spPr>
          <a:xfrm>
            <a:off x="997050" y="1035175"/>
            <a:ext cx="6833400" cy="3717650"/>
          </a:xfrm>
          <a:prstGeom prst="rect">
            <a:avLst/>
          </a:prstGeom>
          <a:noFill/>
          <a:ln>
            <a:noFill/>
          </a:ln>
        </p:spPr>
      </p:pic>
      <p:sp>
        <p:nvSpPr>
          <p:cNvPr id="282" name="Google Shape;282;p46"/>
          <p:cNvSpPr txBox="1"/>
          <p:nvPr>
            <p:ph idx="1" type="body"/>
          </p:nvPr>
        </p:nvSpPr>
        <p:spPr>
          <a:xfrm>
            <a:off x="287550" y="870050"/>
            <a:ext cx="8568900" cy="4047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p:txBody>
      </p:sp>
      <p:pic>
        <p:nvPicPr>
          <p:cNvPr id="283" name="Google Shape;283;p46"/>
          <p:cNvPicPr preferRelativeResize="0"/>
          <p:nvPr/>
        </p:nvPicPr>
        <p:blipFill>
          <a:blip r:embed="rId3">
            <a:alphaModFix/>
          </a:blip>
          <a:stretch>
            <a:fillRect/>
          </a:stretch>
        </p:blipFill>
        <p:spPr>
          <a:xfrm>
            <a:off x="822950" y="1035175"/>
            <a:ext cx="7449800" cy="3717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ph idx="1" type="body"/>
          </p:nvPr>
        </p:nvSpPr>
        <p:spPr>
          <a:xfrm>
            <a:off x="311700" y="870050"/>
            <a:ext cx="8568900" cy="4047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sz="2400">
                <a:solidFill>
                  <a:srgbClr val="000000"/>
                </a:solidFill>
                <a:latin typeface="Old Standard TT"/>
                <a:ea typeface="Old Standard TT"/>
                <a:cs typeface="Old Standard TT"/>
                <a:sym typeface="Old Standard TT"/>
              </a:rPr>
              <a:t>     </a:t>
            </a:r>
            <a:endParaRPr sz="2400">
              <a:solidFill>
                <a:srgbClr val="000000"/>
              </a:solidFill>
              <a:latin typeface="Old Standard TT"/>
              <a:ea typeface="Old Standard TT"/>
              <a:cs typeface="Old Standard TT"/>
              <a:sym typeface="Old Standard TT"/>
            </a:endParaRPr>
          </a:p>
        </p:txBody>
      </p:sp>
      <p:sp>
        <p:nvSpPr>
          <p:cNvPr id="289" name="Google Shape;289;p47"/>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Avaliação de modelos preditivos - amostragem</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91" name="Google Shape;291;p47"/>
          <p:cNvPicPr preferRelativeResize="0"/>
          <p:nvPr/>
        </p:nvPicPr>
        <p:blipFill rotWithShape="1">
          <a:blip r:embed="rId3">
            <a:alphaModFix/>
          </a:blip>
          <a:srcRect b="14310" l="1150" r="-1150" t="-14309"/>
          <a:stretch/>
        </p:blipFill>
        <p:spPr>
          <a:xfrm>
            <a:off x="457550" y="1014300"/>
            <a:ext cx="8228899" cy="3307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txBox="1"/>
          <p:nvPr>
            <p:ph idx="1" type="body"/>
          </p:nvPr>
        </p:nvSpPr>
        <p:spPr>
          <a:xfrm>
            <a:off x="311700" y="870050"/>
            <a:ext cx="8568900" cy="4047900"/>
          </a:xfrm>
          <a:prstGeom prst="rect">
            <a:avLst/>
          </a:prstGeom>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Old Standard TT"/>
              <a:buChar char="●"/>
            </a:pPr>
            <a:r>
              <a:rPr lang="en">
                <a:solidFill>
                  <a:srgbClr val="000000"/>
                </a:solidFill>
                <a:latin typeface="Old Standard TT"/>
                <a:ea typeface="Old Standard TT"/>
                <a:cs typeface="Old Standard TT"/>
                <a:sym typeface="Old Standard TT"/>
              </a:rPr>
              <a:t>K vizinhos mais </a:t>
            </a:r>
            <a:r>
              <a:rPr lang="en">
                <a:solidFill>
                  <a:srgbClr val="000000"/>
                </a:solidFill>
                <a:latin typeface="Old Standard TT"/>
                <a:ea typeface="Old Standard TT"/>
                <a:cs typeface="Old Standard TT"/>
                <a:sym typeface="Old Standard TT"/>
              </a:rPr>
              <a:t>próximos</a:t>
            </a:r>
            <a:r>
              <a:rPr lang="en">
                <a:solidFill>
                  <a:srgbClr val="000000"/>
                </a:solidFill>
                <a:latin typeface="Old Standard TT"/>
                <a:ea typeface="Old Standard TT"/>
                <a:cs typeface="Old Standard TT"/>
                <a:sym typeface="Old Standard TT"/>
              </a:rPr>
              <a:t> (KNN)</a:t>
            </a:r>
            <a:endParaRPr>
              <a:solidFill>
                <a:srgbClr val="000000"/>
              </a:solidFill>
              <a:latin typeface="Old Standard TT"/>
              <a:ea typeface="Old Standard TT"/>
              <a:cs typeface="Old Standard TT"/>
              <a:sym typeface="Old Standard TT"/>
            </a:endParaRPr>
          </a:p>
          <a:p>
            <a:pPr indent="-342900" lvl="0" marL="457200" marR="0" rtl="0" algn="just">
              <a:lnSpc>
                <a:spcPct val="100000"/>
              </a:lnSpc>
              <a:spcBef>
                <a:spcPts val="0"/>
              </a:spcBef>
              <a:spcAft>
                <a:spcPts val="0"/>
              </a:spcAft>
              <a:buClr>
                <a:srgbClr val="000000"/>
              </a:buClr>
              <a:buSzPts val="1800"/>
              <a:buFont typeface="Old Standard TT"/>
              <a:buChar char="●"/>
            </a:pPr>
            <a:r>
              <a:rPr lang="en">
                <a:solidFill>
                  <a:srgbClr val="000000"/>
                </a:solidFill>
                <a:latin typeface="Old Standard TT"/>
                <a:ea typeface="Old Standard TT"/>
                <a:cs typeface="Old Standard TT"/>
                <a:sym typeface="Old Standard TT"/>
              </a:rPr>
              <a:t>Árvore</a:t>
            </a:r>
            <a:r>
              <a:rPr lang="en">
                <a:solidFill>
                  <a:srgbClr val="000000"/>
                </a:solidFill>
                <a:latin typeface="Old Standard TT"/>
                <a:ea typeface="Old Standard TT"/>
                <a:cs typeface="Old Standard TT"/>
                <a:sym typeface="Old Standard TT"/>
              </a:rPr>
              <a:t> de decisão e Floresta Aleatória</a:t>
            </a:r>
            <a:endParaRPr>
              <a:solidFill>
                <a:srgbClr val="000000"/>
              </a:solidFill>
              <a:latin typeface="Old Standard TT"/>
              <a:ea typeface="Old Standard TT"/>
              <a:cs typeface="Old Standard TT"/>
              <a:sym typeface="Old Standard TT"/>
            </a:endParaRPr>
          </a:p>
          <a:p>
            <a:pPr indent="-342900" lvl="0" marL="457200" marR="0" rtl="0" algn="just">
              <a:lnSpc>
                <a:spcPct val="100000"/>
              </a:lnSpc>
              <a:spcBef>
                <a:spcPts val="0"/>
              </a:spcBef>
              <a:spcAft>
                <a:spcPts val="0"/>
              </a:spcAft>
              <a:buClr>
                <a:srgbClr val="000000"/>
              </a:buClr>
              <a:buSzPts val="1800"/>
              <a:buFont typeface="Old Standard TT"/>
              <a:buChar char="●"/>
            </a:pPr>
            <a:r>
              <a:rPr lang="en">
                <a:solidFill>
                  <a:srgbClr val="000000"/>
                </a:solidFill>
                <a:latin typeface="Old Standard TT"/>
                <a:ea typeface="Old Standard TT"/>
                <a:cs typeface="Old Standard TT"/>
                <a:sym typeface="Old Standard TT"/>
              </a:rPr>
              <a:t>Máquina de vetores de suporte(SVM)</a:t>
            </a:r>
            <a:endParaRPr>
              <a:solidFill>
                <a:srgbClr val="000000"/>
              </a:solidFill>
              <a:latin typeface="Old Standard TT"/>
              <a:ea typeface="Old Standard TT"/>
              <a:cs typeface="Old Standard TT"/>
              <a:sym typeface="Old Standard TT"/>
            </a:endParaRPr>
          </a:p>
        </p:txBody>
      </p:sp>
      <p:sp>
        <p:nvSpPr>
          <p:cNvPr id="297" name="Google Shape;297;p48"/>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Algoritmos para Aprendizado Supervisionado</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9"/>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Método baseado em distância </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Hipótese: Dados similares tendem a estar </a:t>
            </a:r>
            <a:r>
              <a:rPr lang="en" sz="2400">
                <a:solidFill>
                  <a:srgbClr val="000000"/>
                </a:solidFill>
                <a:latin typeface="Old Standard TT"/>
                <a:ea typeface="Old Standard TT"/>
                <a:cs typeface="Old Standard TT"/>
                <a:sym typeface="Old Standard TT"/>
              </a:rPr>
              <a:t>concentrados</a:t>
            </a:r>
            <a:r>
              <a:rPr lang="en" sz="2400">
                <a:solidFill>
                  <a:srgbClr val="000000"/>
                </a:solidFill>
                <a:latin typeface="Old Standard TT"/>
                <a:ea typeface="Old Standard TT"/>
                <a:cs typeface="Old Standard TT"/>
                <a:sym typeface="Old Standard TT"/>
              </a:rPr>
              <a:t> na mesma região no espaço de dispersão dos dados</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Intuitivamente temos que objetos com características semelhantes </a:t>
            </a:r>
            <a:r>
              <a:rPr lang="en" sz="2400">
                <a:solidFill>
                  <a:srgbClr val="000000"/>
                </a:solidFill>
                <a:latin typeface="Old Standard TT"/>
                <a:ea typeface="Old Standard TT"/>
                <a:cs typeface="Old Standard TT"/>
                <a:sym typeface="Old Standard TT"/>
              </a:rPr>
              <a:t>pertencem</a:t>
            </a:r>
            <a:r>
              <a:rPr lang="en" sz="2400">
                <a:solidFill>
                  <a:srgbClr val="000000"/>
                </a:solidFill>
                <a:latin typeface="Old Standard TT"/>
                <a:ea typeface="Old Standard TT"/>
                <a:cs typeface="Old Standard TT"/>
                <a:sym typeface="Old Standard TT"/>
              </a:rPr>
              <a:t> ao mesmo grupo.</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É </a:t>
            </a:r>
            <a:r>
              <a:rPr lang="en" sz="2400">
                <a:solidFill>
                  <a:srgbClr val="000000"/>
                </a:solidFill>
                <a:latin typeface="Old Standard TT"/>
                <a:ea typeface="Old Standard TT"/>
                <a:cs typeface="Old Standard TT"/>
                <a:sym typeface="Old Standard TT"/>
              </a:rPr>
              <a:t>aplicável</a:t>
            </a:r>
            <a:r>
              <a:rPr lang="en" sz="2400">
                <a:solidFill>
                  <a:srgbClr val="000000"/>
                </a:solidFill>
                <a:latin typeface="Old Standard TT"/>
                <a:ea typeface="Old Standard TT"/>
                <a:cs typeface="Old Standard TT"/>
                <a:sym typeface="Old Standard TT"/>
              </a:rPr>
              <a:t> em problemas complexos.</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Algoritmo Lazy, não gera um modelo compacto  </a:t>
            </a:r>
            <a:endParaRPr sz="2400">
              <a:solidFill>
                <a:srgbClr val="000000"/>
              </a:solidFill>
              <a:latin typeface="Old Standard TT"/>
              <a:ea typeface="Old Standard TT"/>
              <a:cs typeface="Old Standard TT"/>
              <a:sym typeface="Old Standard TT"/>
            </a:endParaRPr>
          </a:p>
        </p:txBody>
      </p:sp>
      <p:sp>
        <p:nvSpPr>
          <p:cNvPr id="304" name="Google Shape;304;p49"/>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 VIZINHOS MAIS </a:t>
            </a:r>
            <a:r>
              <a:rPr lang="en">
                <a:solidFill>
                  <a:schemeClr val="lt1"/>
                </a:solidFill>
              </a:rPr>
              <a:t>PRÓXIMOS</a:t>
            </a:r>
            <a:r>
              <a:rPr lang="en">
                <a:solidFill>
                  <a:schemeClr val="lt1"/>
                </a:solidFill>
              </a:rPr>
              <a:t> </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0"/>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p:txBody>
      </p:sp>
      <p:sp>
        <p:nvSpPr>
          <p:cNvPr id="311" name="Google Shape;311;p50"/>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 VIZINHOS MAIS PRÓXIMOS </a:t>
            </a:r>
            <a:endParaRPr>
              <a:solidFill>
                <a:schemeClr val="lt1"/>
              </a:solidFill>
            </a:endParaRPr>
          </a:p>
        </p:txBody>
      </p:sp>
      <p:pic>
        <p:nvPicPr>
          <p:cNvPr id="313" name="Google Shape;313;p50"/>
          <p:cNvPicPr preferRelativeResize="0"/>
          <p:nvPr/>
        </p:nvPicPr>
        <p:blipFill>
          <a:blip r:embed="rId3">
            <a:alphaModFix/>
          </a:blip>
          <a:stretch>
            <a:fillRect/>
          </a:stretch>
        </p:blipFill>
        <p:spPr>
          <a:xfrm>
            <a:off x="311700" y="822050"/>
            <a:ext cx="7683750" cy="3930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1"/>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rtl="0" algn="just">
              <a:lnSpc>
                <a:spcPct val="100000"/>
              </a:lnSpc>
              <a:spcBef>
                <a:spcPts val="0"/>
              </a:spcBef>
              <a:spcAft>
                <a:spcPts val="0"/>
              </a:spcAft>
              <a:buClr>
                <a:srgbClr val="000000"/>
              </a:buClr>
              <a:buSzPts val="2400"/>
              <a:buFont typeface="Old Standard TT"/>
              <a:buAutoNum type="arabicPeriod"/>
            </a:pPr>
            <a:r>
              <a:rPr lang="en" sz="2400">
                <a:solidFill>
                  <a:srgbClr val="000000"/>
                </a:solidFill>
                <a:latin typeface="Old Standard TT"/>
                <a:ea typeface="Old Standard TT"/>
                <a:cs typeface="Old Standard TT"/>
                <a:sym typeface="Old Standard TT"/>
              </a:rPr>
              <a:t>Recebe um dado não classificado.</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AutoNum type="arabicPeriod"/>
            </a:pPr>
            <a:r>
              <a:rPr lang="en" sz="1600">
                <a:solidFill>
                  <a:srgbClr val="000000"/>
                </a:solidFill>
                <a:highlight>
                  <a:srgbClr val="FFFFFF"/>
                </a:highlight>
                <a:latin typeface="Georgia"/>
                <a:ea typeface="Georgia"/>
                <a:cs typeface="Georgia"/>
                <a:sym typeface="Georgia"/>
              </a:rPr>
              <a:t> Mede a distância (Euclidiana, Manhattan, Minkowski ou Ponderada) do novo; dado com todos os outros dados que já estão classificados;</a:t>
            </a:r>
            <a:endParaRPr sz="1600">
              <a:solidFill>
                <a:srgbClr val="000000"/>
              </a:solidFill>
              <a:highlight>
                <a:srgbClr val="FFFFFF"/>
              </a:highlight>
              <a:latin typeface="Georgia"/>
              <a:ea typeface="Georgia"/>
              <a:cs typeface="Georgia"/>
              <a:sym typeface="Georgia"/>
            </a:endParaRPr>
          </a:p>
          <a:p>
            <a:pPr indent="-330200" lvl="0" marL="457200" rtl="0" algn="just">
              <a:lnSpc>
                <a:spcPct val="100000"/>
              </a:lnSpc>
              <a:spcBef>
                <a:spcPts val="0"/>
              </a:spcBef>
              <a:spcAft>
                <a:spcPts val="0"/>
              </a:spcAft>
              <a:buClr>
                <a:srgbClr val="000000"/>
              </a:buClr>
              <a:buSzPts val="1600"/>
              <a:buFont typeface="Georgia"/>
              <a:buAutoNum type="arabicPeriod"/>
            </a:pPr>
            <a:r>
              <a:rPr lang="en" sz="1600">
                <a:solidFill>
                  <a:srgbClr val="000000"/>
                </a:solidFill>
                <a:highlight>
                  <a:srgbClr val="FFFFFF"/>
                </a:highlight>
                <a:latin typeface="Georgia"/>
                <a:ea typeface="Georgia"/>
                <a:cs typeface="Georgia"/>
                <a:sym typeface="Georgia"/>
              </a:rPr>
              <a:t>Obtém as X(no caso essa variável X é o parâmetro K) menores distâncias;</a:t>
            </a:r>
            <a:endParaRPr sz="1600">
              <a:solidFill>
                <a:srgbClr val="000000"/>
              </a:solidFill>
              <a:highlight>
                <a:srgbClr val="FFFFFF"/>
              </a:highlight>
              <a:latin typeface="Georgia"/>
              <a:ea typeface="Georgia"/>
              <a:cs typeface="Georgia"/>
              <a:sym typeface="Georgia"/>
            </a:endParaRPr>
          </a:p>
          <a:p>
            <a:pPr indent="-330200" lvl="0" marL="457200" rtl="0" algn="l">
              <a:lnSpc>
                <a:spcPct val="158000"/>
              </a:lnSpc>
              <a:spcBef>
                <a:spcPts val="0"/>
              </a:spcBef>
              <a:spcAft>
                <a:spcPts val="0"/>
              </a:spcAft>
              <a:buClr>
                <a:srgbClr val="000000"/>
              </a:buClr>
              <a:buSzPts val="1600"/>
              <a:buFont typeface="Georgia"/>
              <a:buAutoNum type="arabicPeriod"/>
            </a:pPr>
            <a:r>
              <a:rPr lang="en" sz="1600">
                <a:solidFill>
                  <a:srgbClr val="000000"/>
                </a:solidFill>
                <a:highlight>
                  <a:srgbClr val="FFFFFF"/>
                </a:highlight>
                <a:latin typeface="Georgia"/>
                <a:ea typeface="Georgia"/>
                <a:cs typeface="Georgia"/>
                <a:sym typeface="Georgia"/>
              </a:rPr>
              <a:t> Verifica a classe de cada da um dos dados que tiveram a menor distância e conta a quantidade de cada classe que aparece;</a:t>
            </a:r>
            <a:endParaRPr sz="1600">
              <a:solidFill>
                <a:srgbClr val="000000"/>
              </a:solidFill>
              <a:highlight>
                <a:srgbClr val="FFFFFF"/>
              </a:highlight>
              <a:latin typeface="Georgia"/>
              <a:ea typeface="Georgia"/>
              <a:cs typeface="Georgia"/>
              <a:sym typeface="Georgia"/>
            </a:endParaRPr>
          </a:p>
          <a:p>
            <a:pPr indent="-330200" lvl="0" marL="457200" rtl="0" algn="l">
              <a:spcBef>
                <a:spcPts val="0"/>
              </a:spcBef>
              <a:spcAft>
                <a:spcPts val="0"/>
              </a:spcAft>
              <a:buClr>
                <a:srgbClr val="000000"/>
              </a:buClr>
              <a:buSzPts val="1600"/>
              <a:buFont typeface="Georgia"/>
              <a:buAutoNum type="arabicPeriod"/>
            </a:pPr>
            <a:r>
              <a:rPr lang="en" sz="1600">
                <a:solidFill>
                  <a:srgbClr val="000000"/>
                </a:solidFill>
                <a:highlight>
                  <a:srgbClr val="FFFFFF"/>
                </a:highlight>
                <a:latin typeface="Georgia"/>
                <a:ea typeface="Georgia"/>
                <a:cs typeface="Georgia"/>
                <a:sym typeface="Georgia"/>
              </a:rPr>
              <a:t>Toma como resultado a classe que mais apareceu dentre os dados que tiveram as menores distâncias;</a:t>
            </a:r>
            <a:endParaRPr sz="1100">
              <a:solidFill>
                <a:srgbClr val="000000"/>
              </a:solidFill>
              <a:latin typeface="Arial"/>
              <a:ea typeface="Arial"/>
              <a:cs typeface="Arial"/>
              <a:sym typeface="Arial"/>
            </a:endParaRPr>
          </a:p>
          <a:p>
            <a:pPr indent="-330200" lvl="0" marL="457200" rtl="0" algn="just">
              <a:lnSpc>
                <a:spcPct val="100000"/>
              </a:lnSpc>
              <a:spcBef>
                <a:spcPts val="0"/>
              </a:spcBef>
              <a:spcAft>
                <a:spcPts val="0"/>
              </a:spcAft>
              <a:buClr>
                <a:srgbClr val="000000"/>
              </a:buClr>
              <a:buSzPts val="1600"/>
              <a:buFont typeface="Georgia"/>
              <a:buAutoNum type="arabicPeriod"/>
            </a:pPr>
            <a:r>
              <a:rPr lang="en" sz="1600">
                <a:solidFill>
                  <a:srgbClr val="000000"/>
                </a:solidFill>
                <a:highlight>
                  <a:srgbClr val="FFFFFF"/>
                </a:highlight>
                <a:latin typeface="Georgia"/>
                <a:ea typeface="Georgia"/>
                <a:cs typeface="Georgia"/>
                <a:sym typeface="Georgia"/>
              </a:rPr>
              <a:t>Classifica o novo dado com a classe tomada como resultado da classificação</a:t>
            </a:r>
            <a:endParaRPr sz="1600">
              <a:solidFill>
                <a:srgbClr val="000000"/>
              </a:solidFill>
              <a:highlight>
                <a:srgbClr val="FFFFFF"/>
              </a:highlight>
              <a:latin typeface="Georgia"/>
              <a:ea typeface="Georgia"/>
              <a:cs typeface="Georgia"/>
              <a:sym typeface="Georgia"/>
            </a:endParaRPr>
          </a:p>
        </p:txBody>
      </p:sp>
      <p:sp>
        <p:nvSpPr>
          <p:cNvPr id="319" name="Google Shape;319;p51"/>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 VIZINHOS MAIS PRÓXIMOS - Algoritmo</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2"/>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Um fluxograma com a estrutura de uma árvore</a:t>
            </a:r>
            <a:endParaRPr sz="2400">
              <a:solidFill>
                <a:srgbClr val="000000"/>
              </a:solidFill>
              <a:latin typeface="Old Standard TT"/>
              <a:ea typeface="Old Standard TT"/>
              <a:cs typeface="Old Standard TT"/>
              <a:sym typeface="Old Standard TT"/>
            </a:endParaRPr>
          </a:p>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Cada ramo corresponde a um valor de </a:t>
            </a:r>
            <a:r>
              <a:rPr lang="en" sz="2400">
                <a:solidFill>
                  <a:srgbClr val="000000"/>
                </a:solidFill>
                <a:latin typeface="Old Standard TT"/>
                <a:ea typeface="Old Standard TT"/>
                <a:cs typeface="Old Standard TT"/>
                <a:sym typeface="Old Standard TT"/>
              </a:rPr>
              <a:t>atributo</a:t>
            </a:r>
            <a:endParaRPr sz="2400">
              <a:solidFill>
                <a:srgbClr val="000000"/>
              </a:solidFill>
              <a:latin typeface="Old Standard TT"/>
              <a:ea typeface="Old Standard TT"/>
              <a:cs typeface="Old Standard TT"/>
              <a:sym typeface="Old Standard TT"/>
            </a:endParaRPr>
          </a:p>
          <a:p>
            <a:pPr indent="-381000" lvl="0" marL="457200" marR="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Folhas da árvore temos as classes</a:t>
            </a:r>
            <a:endParaRPr sz="2400">
              <a:solidFill>
                <a:srgbClr val="000000"/>
              </a:solidFill>
              <a:latin typeface="Old Standard TT"/>
              <a:ea typeface="Old Standard TT"/>
              <a:cs typeface="Old Standard TT"/>
              <a:sym typeface="Old Standard TT"/>
            </a:endParaRPr>
          </a:p>
        </p:txBody>
      </p:sp>
      <p:sp>
        <p:nvSpPr>
          <p:cNvPr id="326" name="Google Shape;326;p52"/>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Árvore</a:t>
            </a:r>
            <a:r>
              <a:rPr lang="en">
                <a:solidFill>
                  <a:schemeClr val="lt1"/>
                </a:solidFill>
              </a:rPr>
              <a:t> de decisão</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3"/>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rgbClr val="000000"/>
              </a:buClr>
              <a:buSzPts val="1600"/>
              <a:buFont typeface="Georgia"/>
              <a:buChar char="●"/>
            </a:pPr>
            <a:r>
              <a:rPr lang="en" sz="2400">
                <a:solidFill>
                  <a:srgbClr val="000000"/>
                </a:solidFill>
                <a:latin typeface="Old Standard TT"/>
                <a:ea typeface="Old Standard TT"/>
                <a:cs typeface="Old Standard TT"/>
                <a:sym typeface="Old Standard TT"/>
              </a:rPr>
              <a:t>Vantanges</a:t>
            </a:r>
            <a:endParaRPr sz="2400">
              <a:solidFill>
                <a:srgbClr val="000000"/>
              </a:solidFill>
              <a:latin typeface="Old Standard TT"/>
              <a:ea typeface="Old Standard TT"/>
              <a:cs typeface="Old Standard TT"/>
              <a:sym typeface="Old Standard TT"/>
            </a:endParaRPr>
          </a:p>
          <a:p>
            <a:pPr indent="-330200" lvl="1" marL="914400" rtl="0" algn="just">
              <a:lnSpc>
                <a:spcPct val="100000"/>
              </a:lnSpc>
              <a:spcBef>
                <a:spcPts val="0"/>
              </a:spcBef>
              <a:spcAft>
                <a:spcPts val="0"/>
              </a:spcAft>
              <a:buClr>
                <a:srgbClr val="000000"/>
              </a:buClr>
              <a:buSzPts val="1600"/>
              <a:buFont typeface="Georgia"/>
              <a:buChar char="○"/>
            </a:pPr>
            <a:r>
              <a:rPr lang="en" sz="2400">
                <a:solidFill>
                  <a:srgbClr val="000000"/>
                </a:solidFill>
                <a:latin typeface="Old Standard TT"/>
                <a:ea typeface="Old Standard TT"/>
                <a:cs typeface="Old Standard TT"/>
                <a:sym typeface="Old Standard TT"/>
              </a:rPr>
              <a:t>Utiliza a estratégia de dividir para conquistar</a:t>
            </a:r>
            <a:endParaRPr sz="2400">
              <a:solidFill>
                <a:srgbClr val="000000"/>
              </a:solidFill>
              <a:latin typeface="Old Standard TT"/>
              <a:ea typeface="Old Standard TT"/>
              <a:cs typeface="Old Standard TT"/>
              <a:sym typeface="Old Standard TT"/>
            </a:endParaRPr>
          </a:p>
          <a:p>
            <a:pPr indent="-381000" lvl="1" marL="9144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Flexibilidade</a:t>
            </a:r>
            <a:endParaRPr sz="2400">
              <a:solidFill>
                <a:srgbClr val="000000"/>
              </a:solidFill>
              <a:latin typeface="Old Standard TT"/>
              <a:ea typeface="Old Standard TT"/>
              <a:cs typeface="Old Standard TT"/>
              <a:sym typeface="Old Standard TT"/>
            </a:endParaRPr>
          </a:p>
          <a:p>
            <a:pPr indent="-381000" lvl="1" marL="9144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Seleção de atributos</a:t>
            </a:r>
            <a:endParaRPr sz="2400">
              <a:solidFill>
                <a:srgbClr val="000000"/>
              </a:solidFill>
              <a:latin typeface="Old Standard TT"/>
              <a:ea typeface="Old Standard TT"/>
              <a:cs typeface="Old Standard TT"/>
              <a:sym typeface="Old Standard TT"/>
            </a:endParaRPr>
          </a:p>
          <a:p>
            <a:pPr indent="-381000" lvl="1" marL="9144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Interpretabilidade</a:t>
            </a:r>
            <a:endParaRPr sz="2400">
              <a:solidFill>
                <a:srgbClr val="000000"/>
              </a:solidFill>
              <a:latin typeface="Old Standard TT"/>
              <a:ea typeface="Old Standard TT"/>
              <a:cs typeface="Old Standard TT"/>
              <a:sym typeface="Old Standard TT"/>
            </a:endParaRPr>
          </a:p>
          <a:p>
            <a:pPr indent="-381000" lvl="1" marL="9144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Eficiência</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Desvantagens</a:t>
            </a:r>
            <a:endParaRPr sz="2400">
              <a:solidFill>
                <a:srgbClr val="000000"/>
              </a:solidFill>
              <a:latin typeface="Old Standard TT"/>
              <a:ea typeface="Old Standard TT"/>
              <a:cs typeface="Old Standard TT"/>
              <a:sym typeface="Old Standard TT"/>
            </a:endParaRPr>
          </a:p>
          <a:p>
            <a:pPr indent="-381000" lvl="1" marL="9144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Valores Ausentes</a:t>
            </a:r>
            <a:endParaRPr sz="2400">
              <a:solidFill>
                <a:srgbClr val="000000"/>
              </a:solidFill>
              <a:latin typeface="Old Standard TT"/>
              <a:ea typeface="Old Standard TT"/>
              <a:cs typeface="Old Standard TT"/>
              <a:sym typeface="Old Standard TT"/>
            </a:endParaRPr>
          </a:p>
          <a:p>
            <a:pPr indent="-381000" lvl="1" marL="9144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Valores </a:t>
            </a:r>
            <a:r>
              <a:rPr lang="en" sz="2400">
                <a:solidFill>
                  <a:srgbClr val="000000"/>
                </a:solidFill>
                <a:latin typeface="Old Standard TT"/>
                <a:ea typeface="Old Standard TT"/>
                <a:cs typeface="Old Standard TT"/>
                <a:sym typeface="Old Standard TT"/>
              </a:rPr>
              <a:t>continuous</a:t>
            </a:r>
            <a:endParaRPr sz="2400">
              <a:solidFill>
                <a:srgbClr val="000000"/>
              </a:solidFill>
              <a:latin typeface="Old Standard TT"/>
              <a:ea typeface="Old Standard TT"/>
              <a:cs typeface="Old Standard TT"/>
              <a:sym typeface="Old Standard TT"/>
            </a:endParaRPr>
          </a:p>
        </p:txBody>
      </p:sp>
      <p:sp>
        <p:nvSpPr>
          <p:cNvPr id="333" name="Google Shape;333;p53"/>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Árvore de decisão</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4"/>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rgbClr val="000000"/>
              </a:buClr>
              <a:buSzPts val="1600"/>
              <a:buFont typeface="Georgia"/>
              <a:buChar char="●"/>
            </a:pPr>
            <a:r>
              <a:t/>
            </a:r>
            <a:endParaRPr sz="2400">
              <a:solidFill>
                <a:srgbClr val="000000"/>
              </a:solidFill>
              <a:latin typeface="Old Standard TT"/>
              <a:ea typeface="Old Standard TT"/>
              <a:cs typeface="Old Standard TT"/>
              <a:sym typeface="Old Standard TT"/>
            </a:endParaRPr>
          </a:p>
        </p:txBody>
      </p:sp>
      <p:sp>
        <p:nvSpPr>
          <p:cNvPr id="340" name="Google Shape;340;p54"/>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Árvore de decisão</a:t>
            </a:r>
            <a:endParaRPr>
              <a:solidFill>
                <a:schemeClr val="lt1"/>
              </a:solidFill>
            </a:endParaRPr>
          </a:p>
        </p:txBody>
      </p:sp>
      <p:pic>
        <p:nvPicPr>
          <p:cNvPr id="342" name="Google Shape;342;p54"/>
          <p:cNvPicPr preferRelativeResize="0"/>
          <p:nvPr/>
        </p:nvPicPr>
        <p:blipFill>
          <a:blip r:embed="rId3">
            <a:alphaModFix/>
          </a:blip>
          <a:stretch>
            <a:fillRect/>
          </a:stretch>
        </p:blipFill>
        <p:spPr>
          <a:xfrm>
            <a:off x="426025" y="1722325"/>
            <a:ext cx="3867150" cy="2628900"/>
          </a:xfrm>
          <a:prstGeom prst="rect">
            <a:avLst/>
          </a:prstGeom>
          <a:noFill/>
          <a:ln>
            <a:noFill/>
          </a:ln>
        </p:spPr>
      </p:pic>
      <p:pic>
        <p:nvPicPr>
          <p:cNvPr id="343" name="Google Shape;343;p54"/>
          <p:cNvPicPr preferRelativeResize="0"/>
          <p:nvPr/>
        </p:nvPicPr>
        <p:blipFill>
          <a:blip r:embed="rId4">
            <a:alphaModFix/>
          </a:blip>
          <a:stretch>
            <a:fillRect/>
          </a:stretch>
        </p:blipFill>
        <p:spPr>
          <a:xfrm>
            <a:off x="4687725" y="1994925"/>
            <a:ext cx="3867150" cy="22878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8"/>
          <p:cNvSpPr/>
          <p:nvPr/>
        </p:nvSpPr>
        <p:spPr>
          <a:xfrm>
            <a:off x="1315918" y="573075"/>
            <a:ext cx="7424400" cy="741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Introdução ao Aprendizado de Máquina</a:t>
            </a:r>
            <a:endParaRPr b="1" sz="1500"/>
          </a:p>
          <a:p>
            <a:pPr indent="0" lvl="0" marL="0" rtl="0" algn="ctr">
              <a:spcBef>
                <a:spcPts val="0"/>
              </a:spcBef>
              <a:spcAft>
                <a:spcPts val="0"/>
              </a:spcAft>
              <a:buNone/>
            </a:pPr>
            <a:r>
              <a:t/>
            </a:r>
            <a:endParaRPr b="1" sz="1500"/>
          </a:p>
        </p:txBody>
      </p:sp>
      <p:sp>
        <p:nvSpPr>
          <p:cNvPr id="135" name="Google Shape;135;p28"/>
          <p:cNvSpPr/>
          <p:nvPr/>
        </p:nvSpPr>
        <p:spPr>
          <a:xfrm>
            <a:off x="1315918" y="1658325"/>
            <a:ext cx="7424400" cy="741600"/>
          </a:xfrm>
          <a:prstGeom prst="roundRect">
            <a:avLst>
              <a:gd fmla="val 16667"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Aprendizado Supervisionado</a:t>
            </a:r>
            <a:endParaRPr b="1" sz="1500"/>
          </a:p>
          <a:p>
            <a:pPr indent="0" lvl="0" marL="0" rtl="0" algn="ctr">
              <a:spcBef>
                <a:spcPts val="0"/>
              </a:spcBef>
              <a:spcAft>
                <a:spcPts val="0"/>
              </a:spcAft>
              <a:buNone/>
            </a:pPr>
            <a:r>
              <a:t/>
            </a:r>
            <a:endParaRPr b="1" sz="1500"/>
          </a:p>
        </p:txBody>
      </p:sp>
      <p:sp>
        <p:nvSpPr>
          <p:cNvPr id="136" name="Google Shape;136;p28"/>
          <p:cNvSpPr/>
          <p:nvPr/>
        </p:nvSpPr>
        <p:spPr>
          <a:xfrm>
            <a:off x="1315918" y="3828825"/>
            <a:ext cx="7424400" cy="741600"/>
          </a:xfrm>
          <a:prstGeom prst="roundRect">
            <a:avLst>
              <a:gd fmla="val 16667"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Hands on!</a:t>
            </a:r>
            <a:endParaRPr b="1" sz="1500"/>
          </a:p>
        </p:txBody>
      </p:sp>
      <p:sp>
        <p:nvSpPr>
          <p:cNvPr id="137" name="Google Shape;137;p28"/>
          <p:cNvSpPr/>
          <p:nvPr/>
        </p:nvSpPr>
        <p:spPr>
          <a:xfrm>
            <a:off x="1315918" y="2743575"/>
            <a:ext cx="7424400" cy="741600"/>
          </a:xfrm>
          <a:prstGeom prst="roundRect">
            <a:avLst>
              <a:gd fmla="val 16667"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Aprendizado Não Supervisionado</a:t>
            </a:r>
            <a:endParaRPr b="1" sz="1500"/>
          </a:p>
          <a:p>
            <a:pPr indent="0" lvl="0" marL="0" rtl="0" algn="ctr">
              <a:spcBef>
                <a:spcPts val="0"/>
              </a:spcBef>
              <a:spcAft>
                <a:spcPts val="0"/>
              </a:spcAft>
              <a:buNone/>
            </a:pPr>
            <a:r>
              <a:t/>
            </a:r>
            <a:endParaRPr b="1" sz="1500"/>
          </a:p>
        </p:txBody>
      </p:sp>
      <p:sp>
        <p:nvSpPr>
          <p:cNvPr id="138" name="Google Shape;138;p28"/>
          <p:cNvSpPr/>
          <p:nvPr/>
        </p:nvSpPr>
        <p:spPr>
          <a:xfrm>
            <a:off x="403675" y="573075"/>
            <a:ext cx="641700" cy="741600"/>
          </a:xfrm>
          <a:prstGeom prst="teardrop">
            <a:avLst>
              <a:gd fmla="val 10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01</a:t>
            </a:r>
            <a:endParaRPr b="1" sz="1500"/>
          </a:p>
        </p:txBody>
      </p:sp>
      <p:sp>
        <p:nvSpPr>
          <p:cNvPr id="139" name="Google Shape;139;p28"/>
          <p:cNvSpPr/>
          <p:nvPr/>
        </p:nvSpPr>
        <p:spPr>
          <a:xfrm>
            <a:off x="403675" y="2743575"/>
            <a:ext cx="641700" cy="741600"/>
          </a:xfrm>
          <a:prstGeom prst="teardrop">
            <a:avLst>
              <a:gd fmla="val 100000"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03</a:t>
            </a:r>
            <a:endParaRPr b="1" sz="1500"/>
          </a:p>
        </p:txBody>
      </p:sp>
      <p:sp>
        <p:nvSpPr>
          <p:cNvPr id="140" name="Google Shape;140;p28"/>
          <p:cNvSpPr/>
          <p:nvPr/>
        </p:nvSpPr>
        <p:spPr>
          <a:xfrm>
            <a:off x="403675" y="3828825"/>
            <a:ext cx="641700" cy="741600"/>
          </a:xfrm>
          <a:prstGeom prst="teardrop">
            <a:avLst>
              <a:gd fmla="val 100000"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04</a:t>
            </a:r>
            <a:endParaRPr b="1" sz="1500"/>
          </a:p>
        </p:txBody>
      </p:sp>
      <p:sp>
        <p:nvSpPr>
          <p:cNvPr id="141" name="Google Shape;141;p28"/>
          <p:cNvSpPr/>
          <p:nvPr/>
        </p:nvSpPr>
        <p:spPr>
          <a:xfrm>
            <a:off x="403675" y="1703770"/>
            <a:ext cx="641700" cy="741600"/>
          </a:xfrm>
          <a:prstGeom prst="teardrop">
            <a:avLst>
              <a:gd fmla="val 100000"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02</a:t>
            </a:r>
            <a:endParaRPr b="1"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5"/>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rgbClr val="000000"/>
              </a:buClr>
              <a:buSzPts val="1600"/>
              <a:buFont typeface="Georgia"/>
              <a:buChar char="●"/>
            </a:pPr>
            <a:r>
              <a:t/>
            </a:r>
            <a:endParaRPr sz="2400">
              <a:solidFill>
                <a:srgbClr val="000000"/>
              </a:solidFill>
              <a:latin typeface="Old Standard TT"/>
              <a:ea typeface="Old Standard TT"/>
              <a:cs typeface="Old Standard TT"/>
              <a:sym typeface="Old Standard TT"/>
            </a:endParaRPr>
          </a:p>
        </p:txBody>
      </p:sp>
      <p:sp>
        <p:nvSpPr>
          <p:cNvPr id="349" name="Google Shape;349;p55"/>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Árvore de decisão</a:t>
            </a:r>
            <a:endParaRPr>
              <a:solidFill>
                <a:schemeClr val="lt1"/>
              </a:solidFill>
            </a:endParaRPr>
          </a:p>
        </p:txBody>
      </p:sp>
      <p:pic>
        <p:nvPicPr>
          <p:cNvPr id="351" name="Google Shape;351;p55"/>
          <p:cNvPicPr preferRelativeResize="0"/>
          <p:nvPr/>
        </p:nvPicPr>
        <p:blipFill>
          <a:blip r:embed="rId3">
            <a:alphaModFix/>
          </a:blip>
          <a:stretch>
            <a:fillRect/>
          </a:stretch>
        </p:blipFill>
        <p:spPr>
          <a:xfrm>
            <a:off x="449738" y="979925"/>
            <a:ext cx="8086725" cy="3867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6"/>
          <p:cNvSpPr txBox="1"/>
          <p:nvPr>
            <p:ph idx="1" type="body"/>
          </p:nvPr>
        </p:nvSpPr>
        <p:spPr>
          <a:xfrm>
            <a:off x="287550" y="884125"/>
            <a:ext cx="8568900" cy="4086900"/>
          </a:xfrm>
          <a:prstGeom prst="rect">
            <a:avLst/>
          </a:prstGeom>
        </p:spPr>
        <p:txBody>
          <a:bodyPr anchorCtr="0" anchor="t" bIns="91425" lIns="91425" spcFirstLastPara="1" rIns="91425" wrap="square" tIns="91425">
            <a:noAutofit/>
          </a:bodyPr>
          <a:lstStyle/>
          <a:p>
            <a:pPr indent="-355600" lvl="0" marL="457200" rtl="0" algn="just">
              <a:lnSpc>
                <a:spcPct val="100000"/>
              </a:lnSpc>
              <a:spcBef>
                <a:spcPts val="0"/>
              </a:spcBef>
              <a:spcAft>
                <a:spcPts val="0"/>
              </a:spcAft>
              <a:buClr>
                <a:srgbClr val="000000"/>
              </a:buClr>
              <a:buSzPts val="2000"/>
              <a:buFont typeface="Georgia"/>
              <a:buChar char="●"/>
            </a:pPr>
            <a:r>
              <a:rPr lang="en" sz="2000">
                <a:solidFill>
                  <a:srgbClr val="000000"/>
                </a:solidFill>
                <a:latin typeface="Old Standard TT"/>
                <a:ea typeface="Old Standard TT"/>
                <a:cs typeface="Old Standard TT"/>
                <a:sym typeface="Old Standard TT"/>
              </a:rPr>
              <a:t>Cria </a:t>
            </a:r>
            <a:r>
              <a:rPr lang="en" sz="2000">
                <a:solidFill>
                  <a:srgbClr val="000000"/>
                </a:solidFill>
                <a:latin typeface="Old Standard TT"/>
                <a:ea typeface="Old Standard TT"/>
                <a:cs typeface="Old Standard TT"/>
                <a:sym typeface="Old Standard TT"/>
              </a:rPr>
              <a:t>várias</a:t>
            </a:r>
            <a:r>
              <a:rPr lang="en" sz="2000">
                <a:solidFill>
                  <a:srgbClr val="000000"/>
                </a:solidFill>
                <a:latin typeface="Old Standard TT"/>
                <a:ea typeface="Old Standard TT"/>
                <a:cs typeface="Old Standard TT"/>
                <a:sym typeface="Old Standard TT"/>
              </a:rPr>
              <a:t> </a:t>
            </a:r>
            <a:r>
              <a:rPr lang="en" sz="2000">
                <a:solidFill>
                  <a:srgbClr val="000000"/>
                </a:solidFill>
                <a:latin typeface="Old Standard TT"/>
                <a:ea typeface="Old Standard TT"/>
                <a:cs typeface="Old Standard TT"/>
                <a:sym typeface="Old Standard TT"/>
              </a:rPr>
              <a:t>árvores</a:t>
            </a:r>
            <a:r>
              <a:rPr lang="en" sz="2000">
                <a:solidFill>
                  <a:srgbClr val="000000"/>
                </a:solidFill>
                <a:latin typeface="Old Standard TT"/>
                <a:ea typeface="Old Standard TT"/>
                <a:cs typeface="Old Standard TT"/>
                <a:sym typeface="Old Standard TT"/>
              </a:rPr>
              <a:t> de decisão</a:t>
            </a:r>
            <a:endParaRPr sz="2000">
              <a:solidFill>
                <a:srgbClr val="000000"/>
              </a:solidFill>
              <a:latin typeface="Old Standard TT"/>
              <a:ea typeface="Old Standard TT"/>
              <a:cs typeface="Old Standard TT"/>
              <a:sym typeface="Old Standard TT"/>
            </a:endParaRPr>
          </a:p>
          <a:p>
            <a:pPr indent="-355600" lvl="0" marL="457200" rtl="0" algn="just">
              <a:lnSpc>
                <a:spcPct val="100000"/>
              </a:lnSpc>
              <a:spcBef>
                <a:spcPts val="0"/>
              </a:spcBef>
              <a:spcAft>
                <a:spcPts val="0"/>
              </a:spcAft>
              <a:buClr>
                <a:srgbClr val="000000"/>
              </a:buClr>
              <a:buSzPts val="2000"/>
              <a:buFont typeface="Old Standard TT"/>
              <a:buChar char="●"/>
            </a:pPr>
            <a:r>
              <a:rPr lang="en" sz="2000">
                <a:solidFill>
                  <a:srgbClr val="000000"/>
                </a:solidFill>
                <a:latin typeface="Old Standard TT"/>
                <a:ea typeface="Old Standard TT"/>
                <a:cs typeface="Old Standard TT"/>
                <a:sym typeface="Old Standard TT"/>
              </a:rPr>
              <a:t>Ensemble</a:t>
            </a:r>
            <a:endParaRPr sz="2000">
              <a:solidFill>
                <a:srgbClr val="000000"/>
              </a:solidFill>
              <a:latin typeface="Old Standard TT"/>
              <a:ea typeface="Old Standard TT"/>
              <a:cs typeface="Old Standard TT"/>
              <a:sym typeface="Old Standard TT"/>
            </a:endParaRPr>
          </a:p>
          <a:p>
            <a:pPr indent="-355600" lvl="0" marL="457200" rtl="0" algn="just">
              <a:lnSpc>
                <a:spcPct val="100000"/>
              </a:lnSpc>
              <a:spcBef>
                <a:spcPts val="0"/>
              </a:spcBef>
              <a:spcAft>
                <a:spcPts val="0"/>
              </a:spcAft>
              <a:buClr>
                <a:srgbClr val="000000"/>
              </a:buClr>
              <a:buSzPts val="2000"/>
              <a:buFont typeface="Old Standard TT"/>
              <a:buChar char="●"/>
            </a:pPr>
            <a:r>
              <a:rPr lang="en" sz="2000">
                <a:solidFill>
                  <a:srgbClr val="000000"/>
                </a:solidFill>
                <a:latin typeface="Old Standard TT"/>
                <a:ea typeface="Old Standard TT"/>
                <a:cs typeface="Old Standard TT"/>
                <a:sym typeface="Old Standard TT"/>
              </a:rPr>
              <a:t>Consegue medir a </a:t>
            </a:r>
            <a:r>
              <a:rPr lang="en" sz="2000">
                <a:solidFill>
                  <a:srgbClr val="000000"/>
                </a:solidFill>
                <a:latin typeface="Old Standard TT"/>
                <a:ea typeface="Old Standard TT"/>
                <a:cs typeface="Old Standard TT"/>
                <a:sym typeface="Old Standard TT"/>
              </a:rPr>
              <a:t>importância</a:t>
            </a:r>
            <a:r>
              <a:rPr lang="en" sz="2000">
                <a:solidFill>
                  <a:srgbClr val="000000"/>
                </a:solidFill>
                <a:latin typeface="Old Standard TT"/>
                <a:ea typeface="Old Standard TT"/>
                <a:cs typeface="Old Standard TT"/>
                <a:sym typeface="Old Standard TT"/>
              </a:rPr>
              <a:t> das variáveis</a:t>
            </a:r>
            <a:endParaRPr sz="2000">
              <a:solidFill>
                <a:srgbClr val="000000"/>
              </a:solidFill>
              <a:latin typeface="Old Standard TT"/>
              <a:ea typeface="Old Standard TT"/>
              <a:cs typeface="Old Standard TT"/>
              <a:sym typeface="Old Standard TT"/>
            </a:endParaRPr>
          </a:p>
          <a:p>
            <a:pPr indent="-355600" lvl="0" marL="457200" rtl="0" algn="just">
              <a:lnSpc>
                <a:spcPct val="100000"/>
              </a:lnSpc>
              <a:spcBef>
                <a:spcPts val="0"/>
              </a:spcBef>
              <a:spcAft>
                <a:spcPts val="0"/>
              </a:spcAft>
              <a:buClr>
                <a:srgbClr val="000000"/>
              </a:buClr>
              <a:buSzPts val="2000"/>
              <a:buFont typeface="Old Standard TT"/>
              <a:buChar char="●"/>
            </a:pPr>
            <a:r>
              <a:rPr lang="en" sz="2000">
                <a:solidFill>
                  <a:srgbClr val="000000"/>
                </a:solidFill>
                <a:latin typeface="Old Standard TT"/>
                <a:ea typeface="Old Standard TT"/>
                <a:cs typeface="Old Standard TT"/>
                <a:sym typeface="Old Standard TT"/>
              </a:rPr>
              <a:t>Valores padrões normalmente produz bons resultados</a:t>
            </a:r>
            <a:endParaRPr sz="2000">
              <a:solidFill>
                <a:srgbClr val="000000"/>
              </a:solidFill>
              <a:latin typeface="Old Standard TT"/>
              <a:ea typeface="Old Standard TT"/>
              <a:cs typeface="Old Standard TT"/>
              <a:sym typeface="Old Standard TT"/>
            </a:endParaRPr>
          </a:p>
        </p:txBody>
      </p:sp>
      <p:sp>
        <p:nvSpPr>
          <p:cNvPr id="357" name="Google Shape;357;p56"/>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Floresta Aleatória</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7"/>
          <p:cNvSpPr txBox="1"/>
          <p:nvPr>
            <p:ph idx="1" type="body"/>
          </p:nvPr>
        </p:nvSpPr>
        <p:spPr>
          <a:xfrm>
            <a:off x="287550" y="884125"/>
            <a:ext cx="8568900" cy="4086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2000">
                <a:solidFill>
                  <a:srgbClr val="000000"/>
                </a:solidFill>
                <a:latin typeface="Old Standard TT"/>
                <a:ea typeface="Old Standard TT"/>
                <a:cs typeface="Old Standard TT"/>
                <a:sym typeface="Old Standard TT"/>
              </a:rPr>
              <a:t>     </a:t>
            </a:r>
            <a:endParaRPr sz="2000">
              <a:solidFill>
                <a:srgbClr val="000000"/>
              </a:solidFill>
              <a:latin typeface="Old Standard TT"/>
              <a:ea typeface="Old Standard TT"/>
              <a:cs typeface="Old Standard TT"/>
              <a:sym typeface="Old Standard TT"/>
            </a:endParaRPr>
          </a:p>
        </p:txBody>
      </p:sp>
      <p:sp>
        <p:nvSpPr>
          <p:cNvPr id="364" name="Google Shape;364;p57"/>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Floresta Aleatória</a:t>
            </a:r>
            <a:endParaRPr>
              <a:solidFill>
                <a:schemeClr val="lt1"/>
              </a:solidFill>
            </a:endParaRPr>
          </a:p>
        </p:txBody>
      </p:sp>
      <p:pic>
        <p:nvPicPr>
          <p:cNvPr id="366" name="Google Shape;366;p57"/>
          <p:cNvPicPr preferRelativeResize="0"/>
          <p:nvPr/>
        </p:nvPicPr>
        <p:blipFill>
          <a:blip r:embed="rId3">
            <a:alphaModFix/>
          </a:blip>
          <a:stretch>
            <a:fillRect/>
          </a:stretch>
        </p:blipFill>
        <p:spPr>
          <a:xfrm>
            <a:off x="516776" y="860650"/>
            <a:ext cx="8110425" cy="413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8"/>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rgbClr val="000000"/>
              </a:buClr>
              <a:buSzPts val="1600"/>
              <a:buFont typeface="Georgia"/>
              <a:buChar char="●"/>
            </a:pPr>
            <a:r>
              <a:rPr lang="en" sz="2400">
                <a:solidFill>
                  <a:srgbClr val="000000"/>
                </a:solidFill>
                <a:latin typeface="Old Standard TT"/>
                <a:ea typeface="Old Standard TT"/>
                <a:cs typeface="Old Standard TT"/>
                <a:sym typeface="Old Standard TT"/>
              </a:rPr>
              <a:t>“Support Vector Machine” (SVM) é um </a:t>
            </a:r>
            <a:r>
              <a:rPr lang="en" sz="2400">
                <a:solidFill>
                  <a:srgbClr val="000000"/>
                </a:solidFill>
                <a:uFill>
                  <a:noFill/>
                </a:uFill>
                <a:latin typeface="Old Standard TT"/>
                <a:ea typeface="Old Standard TT"/>
                <a:cs typeface="Old Standard TT"/>
                <a:sym typeface="Old Standard TT"/>
                <a:hlinkClick r:id="rId3"/>
              </a:rPr>
              <a:t>algoritmo de aprendizado de máquina</a:t>
            </a:r>
            <a:r>
              <a:rPr lang="en" sz="2400">
                <a:solidFill>
                  <a:srgbClr val="000000"/>
                </a:solidFill>
                <a:latin typeface="Old Standard TT"/>
                <a:ea typeface="Old Standard TT"/>
                <a:cs typeface="Old Standard TT"/>
                <a:sym typeface="Old Standard TT"/>
              </a:rPr>
              <a:t> supervisionado que pode ser usado para desafios de classificação ou regressão. </a:t>
            </a:r>
            <a:endParaRPr sz="2400">
              <a:solidFill>
                <a:srgbClr val="000000"/>
              </a:solidFill>
              <a:latin typeface="Old Standard TT"/>
              <a:ea typeface="Old Standard TT"/>
              <a:cs typeface="Old Standard TT"/>
              <a:sym typeface="Old Standard TT"/>
            </a:endParaRPr>
          </a:p>
          <a:p>
            <a:pPr indent="0" lvl="0" marL="45720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a:p>
            <a:pPr indent="-333375" lvl="0" marL="457200" rtl="0" algn="just">
              <a:lnSpc>
                <a:spcPct val="100000"/>
              </a:lnSpc>
              <a:spcBef>
                <a:spcPts val="0"/>
              </a:spcBef>
              <a:spcAft>
                <a:spcPts val="0"/>
              </a:spcAft>
              <a:buClr>
                <a:srgbClr val="606666"/>
              </a:buClr>
              <a:buSzPts val="1650"/>
              <a:buFont typeface="Arial"/>
              <a:buChar char="●"/>
            </a:pPr>
            <a:r>
              <a:rPr lang="en" sz="2400">
                <a:solidFill>
                  <a:srgbClr val="000000"/>
                </a:solidFill>
                <a:latin typeface="Old Standard TT"/>
                <a:ea typeface="Old Standard TT"/>
                <a:cs typeface="Old Standard TT"/>
                <a:sym typeface="Old Standard TT"/>
              </a:rPr>
              <a:t>Maior separação, ou margem, entre as duas classes</a:t>
            </a:r>
            <a:endParaRPr sz="1650">
              <a:solidFill>
                <a:srgbClr val="606666"/>
              </a:solidFill>
              <a:highlight>
                <a:srgbClr val="FFFDFD"/>
              </a:highlight>
              <a:latin typeface="Arial"/>
              <a:ea typeface="Arial"/>
              <a:cs typeface="Arial"/>
              <a:sym typeface="Arial"/>
            </a:endParaRPr>
          </a:p>
        </p:txBody>
      </p:sp>
      <p:sp>
        <p:nvSpPr>
          <p:cNvPr id="372" name="Google Shape;372;p58"/>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SVM</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9"/>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rPr lang="en" sz="2400">
                <a:solidFill>
                  <a:srgbClr val="000000"/>
                </a:solidFill>
                <a:latin typeface="Old Standard TT"/>
                <a:ea typeface="Old Standard TT"/>
                <a:cs typeface="Old Standard TT"/>
                <a:sym typeface="Old Standard TT"/>
              </a:rPr>
              <a:t>  </a:t>
            </a:r>
            <a:endParaRPr sz="2400">
              <a:solidFill>
                <a:srgbClr val="000000"/>
              </a:solidFill>
              <a:latin typeface="Old Standard TT"/>
              <a:ea typeface="Old Standard TT"/>
              <a:cs typeface="Old Standard TT"/>
              <a:sym typeface="Old Standard TT"/>
            </a:endParaRPr>
          </a:p>
        </p:txBody>
      </p:sp>
      <p:sp>
        <p:nvSpPr>
          <p:cNvPr id="379" name="Google Shape;379;p59"/>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SVM</a:t>
            </a:r>
            <a:endParaRPr>
              <a:solidFill>
                <a:schemeClr val="lt1"/>
              </a:solidFill>
            </a:endParaRPr>
          </a:p>
        </p:txBody>
      </p:sp>
      <p:pic>
        <p:nvPicPr>
          <p:cNvPr id="381" name="Google Shape;381;p59"/>
          <p:cNvPicPr preferRelativeResize="0"/>
          <p:nvPr/>
        </p:nvPicPr>
        <p:blipFill>
          <a:blip r:embed="rId3">
            <a:alphaModFix/>
          </a:blip>
          <a:stretch>
            <a:fillRect/>
          </a:stretch>
        </p:blipFill>
        <p:spPr>
          <a:xfrm>
            <a:off x="1255200" y="870050"/>
            <a:ext cx="6381150" cy="3818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0"/>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rPr lang="en" sz="2400">
                <a:solidFill>
                  <a:srgbClr val="000000"/>
                </a:solidFill>
                <a:latin typeface="Old Standard TT"/>
                <a:ea typeface="Old Standard TT"/>
                <a:cs typeface="Old Standard TT"/>
                <a:sym typeface="Old Standard TT"/>
              </a:rPr>
              <a:t>  </a:t>
            </a:r>
            <a:endParaRPr sz="2400">
              <a:solidFill>
                <a:srgbClr val="000000"/>
              </a:solidFill>
              <a:latin typeface="Old Standard TT"/>
              <a:ea typeface="Old Standard TT"/>
              <a:cs typeface="Old Standard TT"/>
              <a:sym typeface="Old Standard TT"/>
            </a:endParaRPr>
          </a:p>
        </p:txBody>
      </p:sp>
      <p:sp>
        <p:nvSpPr>
          <p:cNvPr id="387" name="Google Shape;387;p60"/>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SVM</a:t>
            </a:r>
            <a:endParaRPr>
              <a:solidFill>
                <a:schemeClr val="lt1"/>
              </a:solidFill>
            </a:endParaRPr>
          </a:p>
        </p:txBody>
      </p:sp>
      <p:pic>
        <p:nvPicPr>
          <p:cNvPr id="389" name="Google Shape;389;p60"/>
          <p:cNvPicPr preferRelativeResize="0"/>
          <p:nvPr/>
        </p:nvPicPr>
        <p:blipFill>
          <a:blip r:embed="rId3">
            <a:alphaModFix/>
          </a:blip>
          <a:stretch>
            <a:fillRect/>
          </a:stretch>
        </p:blipFill>
        <p:spPr>
          <a:xfrm>
            <a:off x="1151775" y="909750"/>
            <a:ext cx="6840450" cy="4007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1"/>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rPr lang="en" sz="2400">
                <a:solidFill>
                  <a:srgbClr val="000000"/>
                </a:solidFill>
                <a:latin typeface="Old Standard TT"/>
                <a:ea typeface="Old Standard TT"/>
                <a:cs typeface="Old Standard TT"/>
                <a:sym typeface="Old Standard TT"/>
              </a:rPr>
              <a:t>  </a:t>
            </a:r>
            <a:endParaRPr sz="2400">
              <a:solidFill>
                <a:srgbClr val="000000"/>
              </a:solidFill>
              <a:latin typeface="Old Standard TT"/>
              <a:ea typeface="Old Standard TT"/>
              <a:cs typeface="Old Standard TT"/>
              <a:sym typeface="Old Standard TT"/>
            </a:endParaRPr>
          </a:p>
        </p:txBody>
      </p:sp>
      <p:sp>
        <p:nvSpPr>
          <p:cNvPr id="395" name="Google Shape;395;p61"/>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SVM</a:t>
            </a:r>
            <a:endParaRPr>
              <a:solidFill>
                <a:schemeClr val="lt1"/>
              </a:solidFill>
            </a:endParaRPr>
          </a:p>
        </p:txBody>
      </p:sp>
      <p:pic>
        <p:nvPicPr>
          <p:cNvPr id="397" name="Google Shape;397;p61"/>
          <p:cNvPicPr preferRelativeResize="0"/>
          <p:nvPr/>
        </p:nvPicPr>
        <p:blipFill>
          <a:blip r:embed="rId3">
            <a:alphaModFix/>
          </a:blip>
          <a:stretch>
            <a:fillRect/>
          </a:stretch>
        </p:blipFill>
        <p:spPr>
          <a:xfrm>
            <a:off x="380200" y="870050"/>
            <a:ext cx="8131150" cy="3845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2"/>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rPr lang="en" sz="2400">
                <a:solidFill>
                  <a:srgbClr val="000000"/>
                </a:solidFill>
                <a:latin typeface="Old Standard TT"/>
                <a:ea typeface="Old Standard TT"/>
                <a:cs typeface="Old Standard TT"/>
                <a:sym typeface="Old Standard TT"/>
              </a:rPr>
              <a:t>  </a:t>
            </a:r>
            <a:endParaRPr sz="2400">
              <a:solidFill>
                <a:srgbClr val="000000"/>
              </a:solidFill>
              <a:latin typeface="Old Standard TT"/>
              <a:ea typeface="Old Standard TT"/>
              <a:cs typeface="Old Standard TT"/>
              <a:sym typeface="Old Standard TT"/>
            </a:endParaRPr>
          </a:p>
        </p:txBody>
      </p:sp>
      <p:sp>
        <p:nvSpPr>
          <p:cNvPr id="403" name="Google Shape;403;p62"/>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SVM</a:t>
            </a:r>
            <a:endParaRPr>
              <a:solidFill>
                <a:schemeClr val="lt1"/>
              </a:solidFill>
            </a:endParaRPr>
          </a:p>
        </p:txBody>
      </p:sp>
      <p:pic>
        <p:nvPicPr>
          <p:cNvPr id="405" name="Google Shape;405;p62"/>
          <p:cNvPicPr preferRelativeResize="0"/>
          <p:nvPr/>
        </p:nvPicPr>
        <p:blipFill>
          <a:blip r:embed="rId3">
            <a:alphaModFix/>
          </a:blip>
          <a:stretch>
            <a:fillRect/>
          </a:stretch>
        </p:blipFill>
        <p:spPr>
          <a:xfrm>
            <a:off x="533269" y="1246963"/>
            <a:ext cx="3817513" cy="3533775"/>
          </a:xfrm>
          <a:prstGeom prst="rect">
            <a:avLst/>
          </a:prstGeom>
          <a:noFill/>
          <a:ln>
            <a:noFill/>
          </a:ln>
        </p:spPr>
      </p:pic>
      <p:pic>
        <p:nvPicPr>
          <p:cNvPr id="406" name="Google Shape;406;p62"/>
          <p:cNvPicPr preferRelativeResize="0"/>
          <p:nvPr/>
        </p:nvPicPr>
        <p:blipFill>
          <a:blip r:embed="rId4">
            <a:alphaModFix/>
          </a:blip>
          <a:stretch>
            <a:fillRect/>
          </a:stretch>
        </p:blipFill>
        <p:spPr>
          <a:xfrm>
            <a:off x="70500" y="1058500"/>
            <a:ext cx="3909476" cy="3710000"/>
          </a:xfrm>
          <a:prstGeom prst="rect">
            <a:avLst/>
          </a:prstGeom>
          <a:noFill/>
          <a:ln>
            <a:noFill/>
          </a:ln>
        </p:spPr>
      </p:pic>
      <p:pic>
        <p:nvPicPr>
          <p:cNvPr id="407" name="Google Shape;407;p62"/>
          <p:cNvPicPr preferRelativeResize="0"/>
          <p:nvPr/>
        </p:nvPicPr>
        <p:blipFill>
          <a:blip r:embed="rId5">
            <a:alphaModFix/>
          </a:blip>
          <a:stretch>
            <a:fillRect/>
          </a:stretch>
        </p:blipFill>
        <p:spPr>
          <a:xfrm>
            <a:off x="4953000" y="1146613"/>
            <a:ext cx="4191000" cy="3533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3"/>
          <p:cNvSpPr/>
          <p:nvPr/>
        </p:nvSpPr>
        <p:spPr>
          <a:xfrm>
            <a:off x="1315918" y="573075"/>
            <a:ext cx="7424400" cy="741600"/>
          </a:xfrm>
          <a:prstGeom prst="roundRect">
            <a:avLst>
              <a:gd fmla="val 16667"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500"/>
              <a:t>Introdução ao Aprendizado de Máquina</a:t>
            </a:r>
            <a:endParaRPr b="1" sz="1500"/>
          </a:p>
          <a:p>
            <a:pPr indent="0" lvl="0" marL="0" marR="0" rtl="0" algn="ctr">
              <a:lnSpc>
                <a:spcPct val="100000"/>
              </a:lnSpc>
              <a:spcBef>
                <a:spcPts val="0"/>
              </a:spcBef>
              <a:spcAft>
                <a:spcPts val="0"/>
              </a:spcAft>
              <a:buNone/>
            </a:pPr>
            <a:r>
              <a:t/>
            </a:r>
            <a:endParaRPr b="1" sz="1500"/>
          </a:p>
        </p:txBody>
      </p:sp>
      <p:sp>
        <p:nvSpPr>
          <p:cNvPr id="413" name="Google Shape;413;p63"/>
          <p:cNvSpPr/>
          <p:nvPr/>
        </p:nvSpPr>
        <p:spPr>
          <a:xfrm>
            <a:off x="1315918" y="1658325"/>
            <a:ext cx="7424400" cy="741600"/>
          </a:xfrm>
          <a:prstGeom prst="roundRect">
            <a:avLst>
              <a:gd fmla="val 16667"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Aprendizado Supervisionado</a:t>
            </a:r>
            <a:endParaRPr b="1" sz="1500"/>
          </a:p>
          <a:p>
            <a:pPr indent="0" lvl="0" marL="0" rtl="0" algn="ctr">
              <a:spcBef>
                <a:spcPts val="0"/>
              </a:spcBef>
              <a:spcAft>
                <a:spcPts val="0"/>
              </a:spcAft>
              <a:buNone/>
            </a:pPr>
            <a:r>
              <a:t/>
            </a:r>
            <a:endParaRPr b="1" sz="1500"/>
          </a:p>
        </p:txBody>
      </p:sp>
      <p:sp>
        <p:nvSpPr>
          <p:cNvPr id="414" name="Google Shape;414;p63"/>
          <p:cNvSpPr/>
          <p:nvPr/>
        </p:nvSpPr>
        <p:spPr>
          <a:xfrm>
            <a:off x="1315918" y="3828825"/>
            <a:ext cx="7424400" cy="741600"/>
          </a:xfrm>
          <a:prstGeom prst="roundRect">
            <a:avLst>
              <a:gd fmla="val 16667"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Hands on!</a:t>
            </a:r>
            <a:endParaRPr b="1" sz="1500"/>
          </a:p>
        </p:txBody>
      </p:sp>
      <p:sp>
        <p:nvSpPr>
          <p:cNvPr id="415" name="Google Shape;415;p63"/>
          <p:cNvSpPr/>
          <p:nvPr/>
        </p:nvSpPr>
        <p:spPr>
          <a:xfrm>
            <a:off x="1315918" y="2743575"/>
            <a:ext cx="7424400" cy="7416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500"/>
              <a:t>Aprendizado Não Supervisionado</a:t>
            </a:r>
            <a:endParaRPr b="1" sz="1500"/>
          </a:p>
          <a:p>
            <a:pPr indent="0" lvl="0" marL="0" marR="0" rtl="0" algn="ctr">
              <a:lnSpc>
                <a:spcPct val="100000"/>
              </a:lnSpc>
              <a:spcBef>
                <a:spcPts val="0"/>
              </a:spcBef>
              <a:spcAft>
                <a:spcPts val="0"/>
              </a:spcAft>
              <a:buNone/>
            </a:pPr>
            <a:r>
              <a:t/>
            </a:r>
            <a:endParaRPr b="1" sz="1500"/>
          </a:p>
        </p:txBody>
      </p:sp>
      <p:sp>
        <p:nvSpPr>
          <p:cNvPr id="416" name="Google Shape;416;p63"/>
          <p:cNvSpPr/>
          <p:nvPr/>
        </p:nvSpPr>
        <p:spPr>
          <a:xfrm>
            <a:off x="403675" y="573075"/>
            <a:ext cx="641700" cy="741600"/>
          </a:xfrm>
          <a:prstGeom prst="teardrop">
            <a:avLst>
              <a:gd fmla="val 10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01</a:t>
            </a:r>
            <a:endParaRPr b="1" sz="1500"/>
          </a:p>
        </p:txBody>
      </p:sp>
      <p:sp>
        <p:nvSpPr>
          <p:cNvPr id="417" name="Google Shape;417;p63"/>
          <p:cNvSpPr/>
          <p:nvPr/>
        </p:nvSpPr>
        <p:spPr>
          <a:xfrm>
            <a:off x="403675" y="2743575"/>
            <a:ext cx="641700" cy="741600"/>
          </a:xfrm>
          <a:prstGeom prst="teardrop">
            <a:avLst>
              <a:gd fmla="val 100000"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03</a:t>
            </a:r>
            <a:endParaRPr b="1" sz="1500"/>
          </a:p>
        </p:txBody>
      </p:sp>
      <p:sp>
        <p:nvSpPr>
          <p:cNvPr id="418" name="Google Shape;418;p63"/>
          <p:cNvSpPr/>
          <p:nvPr/>
        </p:nvSpPr>
        <p:spPr>
          <a:xfrm>
            <a:off x="403675" y="3828825"/>
            <a:ext cx="641700" cy="741600"/>
          </a:xfrm>
          <a:prstGeom prst="teardrop">
            <a:avLst>
              <a:gd fmla="val 100000"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04</a:t>
            </a:r>
            <a:endParaRPr b="1" sz="1500"/>
          </a:p>
        </p:txBody>
      </p:sp>
      <p:sp>
        <p:nvSpPr>
          <p:cNvPr id="419" name="Google Shape;419;p63"/>
          <p:cNvSpPr/>
          <p:nvPr/>
        </p:nvSpPr>
        <p:spPr>
          <a:xfrm>
            <a:off x="403675" y="1703770"/>
            <a:ext cx="641700" cy="741600"/>
          </a:xfrm>
          <a:prstGeom prst="teardrop">
            <a:avLst>
              <a:gd fmla="val 100000" name="adj"/>
            </a:avLst>
          </a:prstGeom>
          <a:solidFill>
            <a:srgbClr val="FFD966">
              <a:alpha val="4831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02</a:t>
            </a:r>
            <a:endParaRPr b="1"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4"/>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p:txBody>
      </p:sp>
      <p:sp>
        <p:nvSpPr>
          <p:cNvPr id="425" name="Google Shape;425;p64"/>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Aprendizado  Não Supervisionado</a:t>
            </a:r>
            <a:endParaRPr>
              <a:solidFill>
                <a:schemeClr val="lt1"/>
              </a:solidFill>
            </a:endParaRPr>
          </a:p>
        </p:txBody>
      </p:sp>
      <p:pic>
        <p:nvPicPr>
          <p:cNvPr id="427" name="Google Shape;427;p64"/>
          <p:cNvPicPr preferRelativeResize="0"/>
          <p:nvPr/>
        </p:nvPicPr>
        <p:blipFill>
          <a:blip r:embed="rId3">
            <a:alphaModFix/>
          </a:blip>
          <a:stretch>
            <a:fillRect/>
          </a:stretch>
        </p:blipFill>
        <p:spPr>
          <a:xfrm>
            <a:off x="335850" y="870050"/>
            <a:ext cx="8520601" cy="392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9"/>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Clr>
                <a:schemeClr val="lt1"/>
              </a:buClr>
              <a:buSzPts val="1800"/>
              <a:buChar char="●"/>
            </a:pPr>
            <a:r>
              <a:rPr lang="en" sz="1700">
                <a:solidFill>
                  <a:schemeClr val="lt1"/>
                </a:solidFill>
              </a:rPr>
              <a:t>É um dos segmentos da inteligência artificial que tem por objetivo desenvolver técnicas para ensinar o computador a aprender determinadas atividades a partir de exemplos, dados e experiência (Society, 2017).</a:t>
            </a:r>
            <a:endParaRPr sz="1700">
              <a:solidFill>
                <a:schemeClr val="lt1"/>
              </a:solidFill>
            </a:endParaRPr>
          </a:p>
          <a:p>
            <a:pPr indent="0" lvl="0" marL="0" rtl="0" algn="just">
              <a:lnSpc>
                <a:spcPct val="100000"/>
              </a:lnSpc>
              <a:spcBef>
                <a:spcPts val="0"/>
              </a:spcBef>
              <a:spcAft>
                <a:spcPts val="0"/>
              </a:spcAft>
              <a:buNone/>
            </a:pPr>
            <a:r>
              <a:t/>
            </a:r>
            <a:endParaRPr sz="1700">
              <a:solidFill>
                <a:schemeClr val="lt1"/>
              </a:solidFill>
            </a:endParaRPr>
          </a:p>
          <a:p>
            <a:pPr indent="-381000" lvl="0" marL="457200" rtl="0" algn="just">
              <a:lnSpc>
                <a:spcPct val="100000"/>
              </a:lnSpc>
              <a:spcBef>
                <a:spcPts val="0"/>
              </a:spcBef>
              <a:spcAft>
                <a:spcPts val="0"/>
              </a:spcAft>
              <a:buClr>
                <a:srgbClr val="000000"/>
              </a:buClr>
              <a:buSzPts val="2400"/>
              <a:buFont typeface="Old Standard TT"/>
              <a:buChar char="●"/>
            </a:pPr>
            <a:r>
              <a:rPr lang="en" sz="1700">
                <a:solidFill>
                  <a:schemeClr val="lt1"/>
                </a:solidFill>
              </a:rPr>
              <a:t>A capacidade de melhorar o desempenho na realização de alguma tarefa por meio da experiência (Mitchell,1997). </a:t>
            </a:r>
            <a:endParaRPr sz="1700">
              <a:solidFill>
                <a:schemeClr val="lt1"/>
              </a:solidFill>
            </a:endParaRPr>
          </a:p>
        </p:txBody>
      </p:sp>
      <p:sp>
        <p:nvSpPr>
          <p:cNvPr id="147" name="Google Shape;147;p29"/>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Definição</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5"/>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rgbClr val="000000"/>
              </a:buClr>
              <a:buSzPts val="1600"/>
              <a:buFont typeface="Georgia"/>
              <a:buChar char="●"/>
            </a:pPr>
            <a:r>
              <a:rPr lang="en" sz="1600">
                <a:solidFill>
                  <a:srgbClr val="000000"/>
                </a:solidFill>
                <a:highlight>
                  <a:srgbClr val="FFFFFF"/>
                </a:highlight>
                <a:latin typeface="Georgia"/>
                <a:ea typeface="Georgia"/>
                <a:cs typeface="Georgia"/>
                <a:sym typeface="Georgia"/>
              </a:rPr>
              <a:t>Dada uma coleção de 1000 pesquisas de uma universidade encontrar uma maneira de agrupar automaticamente estas pesquisas em um grupos que são de alguma forma semelhantes ou relacionadas por diferentes variáveis, tais como a frequência das palavras, frases, contagem de páginas, etc.</a:t>
            </a:r>
            <a:endParaRPr sz="2400">
              <a:solidFill>
                <a:srgbClr val="000000"/>
              </a:solidFill>
              <a:latin typeface="Old Standard TT"/>
              <a:ea typeface="Old Standard TT"/>
              <a:cs typeface="Old Standard TT"/>
              <a:sym typeface="Old Standard TT"/>
            </a:endParaRPr>
          </a:p>
        </p:txBody>
      </p:sp>
      <p:sp>
        <p:nvSpPr>
          <p:cNvPr id="433" name="Google Shape;433;p65"/>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Aprendizado  Não Supervisionado</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6"/>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Algoritmos de agrupamento têm como objetivo particionar uma massa de </a:t>
            </a:r>
            <a:r>
              <a:rPr lang="en" sz="2400">
                <a:solidFill>
                  <a:srgbClr val="000000"/>
                </a:solidFill>
                <a:latin typeface="Old Standard TT"/>
                <a:ea typeface="Old Standard TT"/>
                <a:cs typeface="Old Standard TT"/>
                <a:sym typeface="Old Standard TT"/>
              </a:rPr>
              <a:t>objetos</a:t>
            </a:r>
            <a:r>
              <a:rPr lang="en" sz="2400">
                <a:solidFill>
                  <a:srgbClr val="000000"/>
                </a:solidFill>
                <a:latin typeface="Old Standard TT"/>
                <a:ea typeface="Old Standard TT"/>
                <a:cs typeface="Old Standard TT"/>
                <a:sym typeface="Old Standard TT"/>
              </a:rPr>
              <a:t> em grupos.</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Utilizado para encontrar padrões inesperados nos dados</a:t>
            </a:r>
            <a:endParaRPr sz="2400">
              <a:solidFill>
                <a:srgbClr val="000000"/>
              </a:solidFill>
              <a:latin typeface="Old Standard TT"/>
              <a:ea typeface="Old Standard TT"/>
              <a:cs typeface="Old Standard TT"/>
              <a:sym typeface="Old Standard TT"/>
            </a:endParaRPr>
          </a:p>
        </p:txBody>
      </p:sp>
      <p:sp>
        <p:nvSpPr>
          <p:cNvPr id="440" name="Google Shape;440;p66"/>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Aprendizado  Não Supervisionado - Agrupamento</a:t>
            </a:r>
            <a:endParaRPr>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7"/>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O Κ-means aprimora de forma iterativa seus resultados até alcançar um resultado final. O algoritmo recebe o número de clusters Κ e o conjunto de dados a ser analisado.</a:t>
            </a:r>
            <a:endParaRPr sz="2400">
              <a:solidFill>
                <a:srgbClr val="000000"/>
              </a:solidFill>
              <a:latin typeface="Old Standard TT"/>
              <a:ea typeface="Old Standard TT"/>
              <a:cs typeface="Old Standard TT"/>
              <a:sym typeface="Old Standard TT"/>
            </a:endParaRPr>
          </a:p>
          <a:p>
            <a:pPr indent="-381000" lvl="0" marL="457200" rtl="0" algn="l">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Supõe</a:t>
            </a:r>
            <a:r>
              <a:rPr lang="en" sz="2400">
                <a:solidFill>
                  <a:srgbClr val="000000"/>
                </a:solidFill>
                <a:latin typeface="Old Standard TT"/>
                <a:ea typeface="Old Standard TT"/>
                <a:cs typeface="Old Standard TT"/>
                <a:sym typeface="Old Standard TT"/>
              </a:rPr>
              <a:t> que quanto mais </a:t>
            </a:r>
            <a:r>
              <a:rPr lang="en" sz="2400">
                <a:solidFill>
                  <a:srgbClr val="000000"/>
                </a:solidFill>
                <a:latin typeface="Old Standard TT"/>
                <a:ea typeface="Old Standard TT"/>
                <a:cs typeface="Old Standard TT"/>
                <a:sym typeface="Old Standard TT"/>
              </a:rPr>
              <a:t>próximo</a:t>
            </a:r>
            <a:r>
              <a:rPr lang="en" sz="2400">
                <a:solidFill>
                  <a:srgbClr val="000000"/>
                </a:solidFill>
                <a:latin typeface="Old Standard TT"/>
                <a:ea typeface="Old Standard TT"/>
                <a:cs typeface="Old Standard TT"/>
                <a:sym typeface="Old Standard TT"/>
              </a:rPr>
              <a:t> os pontos são mais similares</a:t>
            </a:r>
            <a:endParaRPr sz="2400">
              <a:solidFill>
                <a:srgbClr val="000000"/>
              </a:solidFill>
              <a:latin typeface="Old Standard TT"/>
              <a:ea typeface="Old Standard TT"/>
              <a:cs typeface="Old Standard TT"/>
              <a:sym typeface="Old Standard TT"/>
            </a:endParaRPr>
          </a:p>
          <a:p>
            <a:pPr indent="-381000" lvl="0" marL="457200" rtl="0" algn="l">
              <a:lnSpc>
                <a:spcPct val="100000"/>
              </a:lnSpc>
              <a:spcBef>
                <a:spcPts val="0"/>
              </a:spcBef>
              <a:spcAft>
                <a:spcPts val="0"/>
              </a:spcAft>
              <a:buClr>
                <a:srgbClr val="000000"/>
              </a:buClr>
              <a:buSzPts val="2400"/>
              <a:buFont typeface="Old Standard TT"/>
              <a:buChar char="●"/>
            </a:pPr>
            <a:r>
              <a:rPr lang="en" sz="2400">
                <a:solidFill>
                  <a:srgbClr val="000000"/>
                </a:solidFill>
                <a:latin typeface="Old Standard TT"/>
                <a:ea typeface="Old Standard TT"/>
                <a:cs typeface="Old Standard TT"/>
                <a:sym typeface="Old Standard TT"/>
              </a:rPr>
              <a:t>Utiliza uma distancia de similaridade(Euclidiana,Cosseno,</a:t>
            </a:r>
            <a:r>
              <a:rPr lang="en" sz="2400">
                <a:solidFill>
                  <a:srgbClr val="000000"/>
                </a:solidFill>
                <a:latin typeface="Old Standard TT"/>
                <a:ea typeface="Old Standard TT"/>
                <a:cs typeface="Old Standard TT"/>
                <a:sym typeface="Old Standard TT"/>
              </a:rPr>
              <a:t>Manhattan</a:t>
            </a:r>
            <a:r>
              <a:rPr lang="en" sz="2400">
                <a:solidFill>
                  <a:srgbClr val="000000"/>
                </a:solidFill>
                <a:latin typeface="Old Standard TT"/>
                <a:ea typeface="Old Standard TT"/>
                <a:cs typeface="Old Standard TT"/>
                <a:sym typeface="Old Standard TT"/>
              </a:rPr>
              <a:t>)</a:t>
            </a:r>
            <a:endParaRPr sz="2400">
              <a:solidFill>
                <a:srgbClr val="000000"/>
              </a:solidFill>
              <a:latin typeface="Old Standard TT"/>
              <a:ea typeface="Old Standard TT"/>
              <a:cs typeface="Old Standard TT"/>
              <a:sym typeface="Old Standard TT"/>
            </a:endParaRPr>
          </a:p>
          <a:p>
            <a:pPr indent="0" lvl="0" marL="457200" rtl="0" algn="just">
              <a:lnSpc>
                <a:spcPct val="100000"/>
              </a:lnSpc>
              <a:spcBef>
                <a:spcPts val="0"/>
              </a:spcBef>
              <a:spcAft>
                <a:spcPts val="0"/>
              </a:spcAft>
              <a:buNone/>
            </a:pPr>
            <a:r>
              <a:t/>
            </a:r>
            <a:endParaRPr sz="1200">
              <a:solidFill>
                <a:srgbClr val="404040"/>
              </a:solidFill>
              <a:highlight>
                <a:srgbClr val="FFFFFF"/>
              </a:highlight>
              <a:latin typeface="Lora"/>
              <a:ea typeface="Lora"/>
              <a:cs typeface="Lora"/>
              <a:sym typeface="Lora"/>
            </a:endParaRPr>
          </a:p>
        </p:txBody>
      </p:sp>
      <p:sp>
        <p:nvSpPr>
          <p:cNvPr id="447" name="Google Shape;447;p67"/>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K-means</a:t>
            </a:r>
            <a:endParaRPr>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8"/>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rgbClr val="404040"/>
              </a:buClr>
              <a:buSzPts val="1200"/>
              <a:buFont typeface="Lora"/>
              <a:buAutoNum type="arabicPeriod"/>
            </a:pPr>
            <a:r>
              <a:rPr lang="en" sz="2400">
                <a:solidFill>
                  <a:srgbClr val="000000"/>
                </a:solidFill>
                <a:latin typeface="Old Standard TT"/>
                <a:ea typeface="Old Standard TT"/>
                <a:cs typeface="Old Standard TT"/>
                <a:sym typeface="Old Standard TT"/>
              </a:rPr>
              <a:t>Escolha K clusters aleatoriamente,</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AutoNum type="arabicPeriod"/>
            </a:pPr>
            <a:r>
              <a:rPr lang="en" sz="2400">
                <a:solidFill>
                  <a:srgbClr val="000000"/>
                </a:solidFill>
                <a:latin typeface="Old Standard TT"/>
                <a:ea typeface="Old Standard TT"/>
                <a:cs typeface="Old Standard TT"/>
                <a:sym typeface="Old Standard TT"/>
              </a:rPr>
              <a:t>Calcule o centróide para cada cluster</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AutoNum type="arabicPeriod"/>
            </a:pPr>
            <a:r>
              <a:rPr lang="en" sz="2400">
                <a:solidFill>
                  <a:srgbClr val="000000"/>
                </a:solidFill>
                <a:latin typeface="Old Standard TT"/>
                <a:ea typeface="Old Standard TT"/>
                <a:cs typeface="Old Standard TT"/>
                <a:sym typeface="Old Standard TT"/>
              </a:rPr>
              <a:t>Repita Atribua cada ponto ao centróide mais próximo Recalcule o centróide para cada cluster</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AutoNum type="arabicPeriod"/>
            </a:pPr>
            <a:r>
              <a:rPr lang="en" sz="2400">
                <a:solidFill>
                  <a:srgbClr val="000000"/>
                </a:solidFill>
                <a:latin typeface="Old Standard TT"/>
                <a:ea typeface="Old Standard TT"/>
                <a:cs typeface="Old Standard TT"/>
                <a:sym typeface="Old Standard TT"/>
              </a:rPr>
              <a:t>Até estabilidade</a:t>
            </a:r>
            <a:endParaRPr sz="2400">
              <a:solidFill>
                <a:srgbClr val="000000"/>
              </a:solidFill>
              <a:latin typeface="Old Standard TT"/>
              <a:ea typeface="Old Standard TT"/>
              <a:cs typeface="Old Standard TT"/>
              <a:sym typeface="Old Standard TT"/>
            </a:endParaRPr>
          </a:p>
        </p:txBody>
      </p:sp>
      <p:sp>
        <p:nvSpPr>
          <p:cNvPr id="454" name="Google Shape;454;p68"/>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K-means</a:t>
            </a:r>
            <a:endParaRPr>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9"/>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p:txBody>
      </p:sp>
      <p:sp>
        <p:nvSpPr>
          <p:cNvPr id="461" name="Google Shape;461;p69"/>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K-means</a:t>
            </a:r>
            <a:endParaRPr>
              <a:solidFill>
                <a:schemeClr val="lt1"/>
              </a:solidFill>
            </a:endParaRPr>
          </a:p>
        </p:txBody>
      </p:sp>
      <p:pic>
        <p:nvPicPr>
          <p:cNvPr id="463" name="Google Shape;463;p69"/>
          <p:cNvPicPr preferRelativeResize="0"/>
          <p:nvPr/>
        </p:nvPicPr>
        <p:blipFill>
          <a:blip r:embed="rId3">
            <a:alphaModFix/>
          </a:blip>
          <a:stretch>
            <a:fillRect/>
          </a:stretch>
        </p:blipFill>
        <p:spPr>
          <a:xfrm>
            <a:off x="407125" y="961350"/>
            <a:ext cx="7540650" cy="3552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0"/>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rtl="0" algn="just">
              <a:lnSpc>
                <a:spcPct val="100000"/>
              </a:lnSpc>
              <a:spcBef>
                <a:spcPts val="0"/>
              </a:spcBef>
              <a:spcAft>
                <a:spcPts val="0"/>
              </a:spcAft>
              <a:buClr>
                <a:srgbClr val="000000"/>
              </a:buClr>
              <a:buSzPts val="2400"/>
              <a:buFont typeface="Old Standard TT"/>
              <a:buAutoNum type="arabicPeriod"/>
            </a:pPr>
            <a:r>
              <a:rPr lang="en" sz="2400">
                <a:solidFill>
                  <a:srgbClr val="000000"/>
                </a:solidFill>
                <a:latin typeface="Old Standard TT"/>
                <a:ea typeface="Old Standard TT"/>
                <a:cs typeface="Old Standard TT"/>
                <a:sym typeface="Old Standard TT"/>
              </a:rPr>
              <a:t>Clustering Hierárquico</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AutoNum type="arabicPeriod"/>
            </a:pPr>
            <a:r>
              <a:rPr lang="en" sz="2400">
                <a:solidFill>
                  <a:srgbClr val="000000"/>
                </a:solidFill>
                <a:latin typeface="Old Standard TT"/>
                <a:ea typeface="Old Standard TT"/>
                <a:cs typeface="Old Standard TT"/>
                <a:sym typeface="Old Standard TT"/>
              </a:rPr>
              <a:t>DBScan</a:t>
            </a:r>
            <a:endParaRPr sz="2400">
              <a:solidFill>
                <a:srgbClr val="000000"/>
              </a:solidFill>
              <a:latin typeface="Old Standard TT"/>
              <a:ea typeface="Old Standard TT"/>
              <a:cs typeface="Old Standard TT"/>
              <a:sym typeface="Old Standard TT"/>
            </a:endParaRPr>
          </a:p>
          <a:p>
            <a:pPr indent="-381000" lvl="0" marL="457200" rtl="0" algn="just">
              <a:lnSpc>
                <a:spcPct val="100000"/>
              </a:lnSpc>
              <a:spcBef>
                <a:spcPts val="0"/>
              </a:spcBef>
              <a:spcAft>
                <a:spcPts val="0"/>
              </a:spcAft>
              <a:buClr>
                <a:srgbClr val="000000"/>
              </a:buClr>
              <a:buSzPts val="2400"/>
              <a:buFont typeface="Old Standard TT"/>
              <a:buAutoNum type="arabicPeriod"/>
            </a:pPr>
            <a:r>
              <a:rPr lang="en" sz="2400">
                <a:solidFill>
                  <a:srgbClr val="000000"/>
                </a:solidFill>
                <a:latin typeface="Old Standard TT"/>
                <a:ea typeface="Old Standard TT"/>
                <a:cs typeface="Old Standard TT"/>
                <a:sym typeface="Old Standard TT"/>
              </a:rPr>
              <a:t>Gaussian Mixture Models</a:t>
            </a:r>
            <a:endParaRPr sz="2400">
              <a:solidFill>
                <a:srgbClr val="000000"/>
              </a:solidFill>
              <a:latin typeface="Old Standard TT"/>
              <a:ea typeface="Old Standard TT"/>
              <a:cs typeface="Old Standard TT"/>
              <a:sym typeface="Old Standard TT"/>
            </a:endParaRPr>
          </a:p>
        </p:txBody>
      </p:sp>
      <p:sp>
        <p:nvSpPr>
          <p:cNvPr id="469" name="Google Shape;469;p70"/>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Outros algoritmos de agrupamento</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solidFill>
                  <a:srgbClr val="FF0000"/>
                </a:solidFill>
              </a:rPr>
              <a:t>Hands on!</a:t>
            </a:r>
            <a:endParaRPr sz="300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0" name="Shape 480"/>
        <p:cNvGrpSpPr/>
        <p:nvPr/>
      </p:nvGrpSpPr>
      <p:grpSpPr>
        <a:xfrm>
          <a:off x="0" y="0"/>
          <a:ext cx="0" cy="0"/>
          <a:chOff x="0" y="0"/>
          <a:chExt cx="0" cy="0"/>
        </a:xfrm>
      </p:grpSpPr>
      <p:pic>
        <p:nvPicPr>
          <p:cNvPr id="481" name="Google Shape;481;p72"/>
          <p:cNvPicPr preferRelativeResize="0"/>
          <p:nvPr/>
        </p:nvPicPr>
        <p:blipFill>
          <a:blip r:embed="rId3">
            <a:alphaModFix/>
          </a:blip>
          <a:stretch>
            <a:fillRect/>
          </a:stretch>
        </p:blipFill>
        <p:spPr>
          <a:xfrm>
            <a:off x="1575675" y="369325"/>
            <a:ext cx="5856345" cy="4280828"/>
          </a:xfrm>
          <a:prstGeom prst="rect">
            <a:avLst/>
          </a:prstGeom>
          <a:noFill/>
          <a:ln>
            <a:noFill/>
          </a:ln>
        </p:spPr>
      </p:pic>
      <p:sp>
        <p:nvSpPr>
          <p:cNvPr id="482" name="Google Shape;482;p72"/>
          <p:cNvSpPr txBox="1"/>
          <p:nvPr/>
        </p:nvSpPr>
        <p:spPr>
          <a:xfrm>
            <a:off x="1681012" y="3765325"/>
            <a:ext cx="5645700" cy="9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Contato</a:t>
            </a:r>
            <a:endParaRPr/>
          </a:p>
          <a:p>
            <a:pPr indent="0" lvl="0" marL="0" rtl="0" algn="ctr">
              <a:spcBef>
                <a:spcPts val="0"/>
              </a:spcBef>
              <a:spcAft>
                <a:spcPts val="0"/>
              </a:spcAft>
              <a:buNone/>
            </a:pPr>
            <a:r>
              <a:rPr lang="en"/>
              <a:t>Juracy Bertoldo</a:t>
            </a:r>
            <a:endParaRPr/>
          </a:p>
          <a:p>
            <a:pPr indent="0" lvl="0" marL="0" rtl="0" algn="ctr">
              <a:spcBef>
                <a:spcPts val="0"/>
              </a:spcBef>
              <a:spcAft>
                <a:spcPts val="0"/>
              </a:spcAft>
              <a:buNone/>
            </a:pPr>
            <a:r>
              <a:rPr lang="en"/>
              <a:t>juracyjuracy@gmail.com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457200" marR="0" rtl="0" algn="just">
              <a:lnSpc>
                <a:spcPct val="100000"/>
              </a:lnSpc>
              <a:spcBef>
                <a:spcPts val="0"/>
              </a:spcBef>
              <a:spcAft>
                <a:spcPts val="0"/>
              </a:spcAft>
              <a:buNone/>
            </a:pPr>
            <a:r>
              <a:t/>
            </a:r>
            <a:endParaRPr sz="1700">
              <a:solidFill>
                <a:schemeClr val="lt1"/>
              </a:solidFill>
            </a:endParaRPr>
          </a:p>
          <a:p>
            <a:pPr indent="-342900" lvl="0" marL="457200" marR="0" rtl="0" algn="just">
              <a:lnSpc>
                <a:spcPct val="100000"/>
              </a:lnSpc>
              <a:spcBef>
                <a:spcPts val="0"/>
              </a:spcBef>
              <a:spcAft>
                <a:spcPts val="0"/>
              </a:spcAft>
              <a:buClr>
                <a:schemeClr val="lt1"/>
              </a:buClr>
              <a:buSzPts val="1800"/>
              <a:buChar char="●"/>
            </a:pPr>
            <a:r>
              <a:rPr lang="en" sz="1700">
                <a:solidFill>
                  <a:schemeClr val="lt1"/>
                </a:solidFill>
              </a:rPr>
              <a:t>Sistemas de recomendação(Netflix,Spotify)</a:t>
            </a:r>
            <a:endParaRPr sz="1700">
              <a:solidFill>
                <a:schemeClr val="lt1"/>
              </a:solidFill>
            </a:endParaRPr>
          </a:p>
          <a:p>
            <a:pPr indent="-342900" lvl="0" marL="457200" marR="0" rtl="0" algn="just">
              <a:lnSpc>
                <a:spcPct val="100000"/>
              </a:lnSpc>
              <a:spcBef>
                <a:spcPts val="0"/>
              </a:spcBef>
              <a:spcAft>
                <a:spcPts val="0"/>
              </a:spcAft>
              <a:buClr>
                <a:schemeClr val="lt1"/>
              </a:buClr>
              <a:buSzPts val="1800"/>
              <a:buChar char="●"/>
            </a:pPr>
            <a:r>
              <a:rPr lang="en" sz="1700">
                <a:solidFill>
                  <a:schemeClr val="lt1"/>
                </a:solidFill>
              </a:rPr>
              <a:t>Predição de falhas em equipamentos</a:t>
            </a:r>
            <a:endParaRPr sz="1700">
              <a:solidFill>
                <a:schemeClr val="lt1"/>
              </a:solidFill>
            </a:endParaRPr>
          </a:p>
          <a:p>
            <a:pPr indent="-342900" lvl="0" marL="457200" marR="0" rtl="0" algn="just">
              <a:lnSpc>
                <a:spcPct val="100000"/>
              </a:lnSpc>
              <a:spcBef>
                <a:spcPts val="0"/>
              </a:spcBef>
              <a:spcAft>
                <a:spcPts val="0"/>
              </a:spcAft>
              <a:buClr>
                <a:schemeClr val="lt1"/>
              </a:buClr>
              <a:buSzPts val="1800"/>
              <a:buChar char="●"/>
            </a:pPr>
            <a:r>
              <a:rPr lang="en" sz="1700">
                <a:solidFill>
                  <a:schemeClr val="lt1"/>
                </a:solidFill>
              </a:rPr>
              <a:t>Segmentação de clientes</a:t>
            </a:r>
            <a:endParaRPr sz="1700">
              <a:solidFill>
                <a:schemeClr val="lt1"/>
              </a:solidFill>
            </a:endParaRPr>
          </a:p>
          <a:p>
            <a:pPr indent="-342900" lvl="0" marL="457200" marR="0" rtl="0" algn="just">
              <a:lnSpc>
                <a:spcPct val="100000"/>
              </a:lnSpc>
              <a:spcBef>
                <a:spcPts val="0"/>
              </a:spcBef>
              <a:spcAft>
                <a:spcPts val="0"/>
              </a:spcAft>
              <a:buClr>
                <a:schemeClr val="lt1"/>
              </a:buClr>
              <a:buSzPts val="1800"/>
              <a:buChar char="●"/>
            </a:pPr>
            <a:r>
              <a:rPr lang="en" sz="1700">
                <a:solidFill>
                  <a:schemeClr val="lt1"/>
                </a:solidFill>
              </a:rPr>
              <a:t>Reconhecimento de padrões em imagens</a:t>
            </a:r>
            <a:endParaRPr sz="1700">
              <a:solidFill>
                <a:schemeClr val="lt1"/>
              </a:solidFill>
            </a:endParaRPr>
          </a:p>
          <a:p>
            <a:pPr indent="-342900" lvl="0" marL="457200" marR="0" rtl="0" algn="just">
              <a:lnSpc>
                <a:spcPct val="100000"/>
              </a:lnSpc>
              <a:spcBef>
                <a:spcPts val="0"/>
              </a:spcBef>
              <a:spcAft>
                <a:spcPts val="0"/>
              </a:spcAft>
              <a:buClr>
                <a:schemeClr val="lt1"/>
              </a:buClr>
              <a:buSzPts val="1800"/>
              <a:buChar char="●"/>
            </a:pPr>
            <a:r>
              <a:rPr lang="en" sz="1700">
                <a:solidFill>
                  <a:schemeClr val="lt1"/>
                </a:solidFill>
              </a:rPr>
              <a:t>Análise de sentimentos em texto</a:t>
            </a:r>
            <a:endParaRPr sz="1700">
              <a:solidFill>
                <a:schemeClr val="lt1"/>
              </a:solidFill>
            </a:endParaRPr>
          </a:p>
          <a:p>
            <a:pPr indent="-342900" lvl="0" marL="457200" marR="0" rtl="0" algn="just">
              <a:lnSpc>
                <a:spcPct val="100000"/>
              </a:lnSpc>
              <a:spcBef>
                <a:spcPts val="0"/>
              </a:spcBef>
              <a:spcAft>
                <a:spcPts val="0"/>
              </a:spcAft>
              <a:buClr>
                <a:schemeClr val="lt1"/>
              </a:buClr>
              <a:buSzPts val="1800"/>
              <a:buChar char="●"/>
            </a:pPr>
            <a:r>
              <a:rPr lang="en" sz="1700">
                <a:solidFill>
                  <a:schemeClr val="lt1"/>
                </a:solidFill>
              </a:rPr>
              <a:t>Filtro de spams em e-mails</a:t>
            </a:r>
            <a:endParaRPr sz="1700">
              <a:solidFill>
                <a:schemeClr val="lt1"/>
              </a:solidFill>
            </a:endParaRPr>
          </a:p>
          <a:p>
            <a:pPr indent="-342900" lvl="0" marL="457200" marR="0" rtl="0" algn="just">
              <a:lnSpc>
                <a:spcPct val="100000"/>
              </a:lnSpc>
              <a:spcBef>
                <a:spcPts val="0"/>
              </a:spcBef>
              <a:spcAft>
                <a:spcPts val="0"/>
              </a:spcAft>
              <a:buClr>
                <a:schemeClr val="lt1"/>
              </a:buClr>
              <a:buSzPts val="1800"/>
              <a:buChar char="●"/>
            </a:pPr>
            <a:r>
              <a:rPr lang="en" sz="1700">
                <a:solidFill>
                  <a:schemeClr val="lt1"/>
                </a:solidFill>
              </a:rPr>
              <a:t>Saúde - Diagnóstico preditivo, análise de dados genéticos, efeitos adversos em medicamentos, predição de surtos.</a:t>
            </a:r>
            <a:endParaRPr sz="1700">
              <a:solidFill>
                <a:schemeClr val="lt1"/>
              </a:solidFill>
            </a:endParaRPr>
          </a:p>
          <a:p>
            <a:pPr indent="-342900" lvl="0" marL="457200" marR="0" rtl="0" algn="just">
              <a:lnSpc>
                <a:spcPct val="100000"/>
              </a:lnSpc>
              <a:spcBef>
                <a:spcPts val="0"/>
              </a:spcBef>
              <a:spcAft>
                <a:spcPts val="0"/>
              </a:spcAft>
              <a:buClr>
                <a:schemeClr val="lt1"/>
              </a:buClr>
              <a:buSzPts val="1800"/>
              <a:buChar char="●"/>
            </a:pPr>
            <a:r>
              <a:rPr lang="en" sz="1700">
                <a:solidFill>
                  <a:schemeClr val="lt1"/>
                </a:solidFill>
              </a:rPr>
              <a:t>E-commerce - Aumento do faturamento por meio de recomendações automáticas de produtos relacionados ao perfil do cliente.</a:t>
            </a:r>
            <a:endParaRPr sz="1700">
              <a:solidFill>
                <a:schemeClr val="lt1"/>
              </a:solidFill>
            </a:endParaRPr>
          </a:p>
          <a:p>
            <a:pPr indent="-342900" lvl="0" marL="457200" marR="0" rtl="0" algn="just">
              <a:lnSpc>
                <a:spcPct val="100000"/>
              </a:lnSpc>
              <a:spcBef>
                <a:spcPts val="0"/>
              </a:spcBef>
              <a:spcAft>
                <a:spcPts val="0"/>
              </a:spcAft>
              <a:buClr>
                <a:schemeClr val="lt1"/>
              </a:buClr>
              <a:buSzPts val="1800"/>
              <a:buChar char="●"/>
            </a:pPr>
            <a:r>
              <a:rPr lang="en" sz="1700">
                <a:solidFill>
                  <a:schemeClr val="lt1"/>
                </a:solidFill>
              </a:rPr>
              <a:t>Bancos/crédito  -  previsão de inadimplência/detecção de fraudes, etc.</a:t>
            </a:r>
            <a:endParaRPr sz="1400">
              <a:solidFill>
                <a:srgbClr val="000000"/>
              </a:solidFill>
              <a:latin typeface="Old Standard TT"/>
              <a:ea typeface="Old Standard TT"/>
              <a:cs typeface="Old Standard TT"/>
              <a:sym typeface="Old Standard TT"/>
            </a:endParaRPr>
          </a:p>
        </p:txBody>
      </p:sp>
      <p:sp>
        <p:nvSpPr>
          <p:cNvPr id="154" name="Google Shape;154;p30"/>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Para que é usado</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1"/>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457200" marR="0" rtl="0" algn="just">
              <a:lnSpc>
                <a:spcPct val="100000"/>
              </a:lnSpc>
              <a:spcBef>
                <a:spcPts val="0"/>
              </a:spcBef>
              <a:spcAft>
                <a:spcPts val="0"/>
              </a:spcAft>
              <a:buNone/>
            </a:pPr>
            <a:r>
              <a:t/>
            </a:r>
            <a:endParaRPr sz="1400">
              <a:solidFill>
                <a:srgbClr val="000000"/>
              </a:solidFill>
              <a:latin typeface="Old Standard TT"/>
              <a:ea typeface="Old Standard TT"/>
              <a:cs typeface="Old Standard TT"/>
              <a:sym typeface="Old Standard TT"/>
            </a:endParaRPr>
          </a:p>
        </p:txBody>
      </p:sp>
      <p:sp>
        <p:nvSpPr>
          <p:cNvPr id="161" name="Google Shape;161;p31"/>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Hierarquia</a:t>
            </a:r>
            <a:r>
              <a:rPr lang="en">
                <a:solidFill>
                  <a:schemeClr val="lt1"/>
                </a:solidFill>
              </a:rPr>
              <a:t> de aprendizado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63" name="Google Shape;163;p31"/>
          <p:cNvPicPr preferRelativeResize="0"/>
          <p:nvPr/>
        </p:nvPicPr>
        <p:blipFill>
          <a:blip r:embed="rId3">
            <a:alphaModFix/>
          </a:blip>
          <a:stretch>
            <a:fillRect/>
          </a:stretch>
        </p:blipFill>
        <p:spPr>
          <a:xfrm>
            <a:off x="445500" y="984675"/>
            <a:ext cx="8252976" cy="385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chemeClr val="lt1"/>
              </a:buClr>
              <a:buSzPts val="2400"/>
              <a:buChar char="●"/>
            </a:pPr>
            <a:r>
              <a:rPr lang="en" sz="2400">
                <a:solidFill>
                  <a:schemeClr val="lt1"/>
                </a:solidFill>
              </a:rPr>
              <a:t>Aprendizado Supervisionado</a:t>
            </a:r>
            <a:endParaRPr sz="2400">
              <a:solidFill>
                <a:schemeClr val="lt1"/>
              </a:solidFill>
            </a:endParaRPr>
          </a:p>
          <a:p>
            <a:pPr indent="-381000" lvl="0" marL="457200" marR="0" rtl="0" algn="just">
              <a:lnSpc>
                <a:spcPct val="100000"/>
              </a:lnSpc>
              <a:spcBef>
                <a:spcPts val="0"/>
              </a:spcBef>
              <a:spcAft>
                <a:spcPts val="0"/>
              </a:spcAft>
              <a:buClr>
                <a:schemeClr val="lt1"/>
              </a:buClr>
              <a:buSzPts val="2400"/>
              <a:buChar char="●"/>
            </a:pPr>
            <a:r>
              <a:rPr lang="en" sz="2400">
                <a:solidFill>
                  <a:schemeClr val="lt1"/>
                </a:solidFill>
              </a:rPr>
              <a:t>Aprendizado Não Supervisionado</a:t>
            </a:r>
            <a:endParaRPr sz="2400">
              <a:solidFill>
                <a:schemeClr val="lt1"/>
              </a:solidFill>
            </a:endParaRPr>
          </a:p>
          <a:p>
            <a:pPr indent="-381000" lvl="0" marL="457200" marR="0" rtl="0" algn="just">
              <a:lnSpc>
                <a:spcPct val="100000"/>
              </a:lnSpc>
              <a:spcBef>
                <a:spcPts val="0"/>
              </a:spcBef>
              <a:spcAft>
                <a:spcPts val="0"/>
              </a:spcAft>
              <a:buClr>
                <a:schemeClr val="lt1"/>
              </a:buClr>
              <a:buSzPts val="2400"/>
              <a:buChar char="●"/>
            </a:pPr>
            <a:r>
              <a:rPr lang="en" sz="2400">
                <a:solidFill>
                  <a:schemeClr val="lt1"/>
                </a:solidFill>
              </a:rPr>
              <a:t>Aprendizado por Reforço</a:t>
            </a:r>
            <a:endParaRPr sz="2400">
              <a:solidFill>
                <a:srgbClr val="000000"/>
              </a:solidFill>
              <a:latin typeface="Old Standard TT"/>
              <a:ea typeface="Old Standard TT"/>
              <a:cs typeface="Old Standard TT"/>
              <a:sym typeface="Old Standard TT"/>
            </a:endParaRPr>
          </a:p>
        </p:txBody>
      </p:sp>
      <p:sp>
        <p:nvSpPr>
          <p:cNvPr id="169" name="Google Shape;169;p32"/>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Tipos de aprendizado de máquina</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3"/>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p:txBody>
      </p:sp>
      <p:sp>
        <p:nvSpPr>
          <p:cNvPr id="176" name="Google Shape;176;p33"/>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Aprendizado Supervisionado</a:t>
            </a:r>
            <a:endParaRPr>
              <a:solidFill>
                <a:schemeClr val="lt1"/>
              </a:solidFill>
            </a:endParaRPr>
          </a:p>
        </p:txBody>
      </p:sp>
      <p:pic>
        <p:nvPicPr>
          <p:cNvPr id="178" name="Google Shape;178;p33"/>
          <p:cNvPicPr preferRelativeResize="0"/>
          <p:nvPr/>
        </p:nvPicPr>
        <p:blipFill>
          <a:blip r:embed="rId3">
            <a:alphaModFix/>
          </a:blip>
          <a:stretch>
            <a:fillRect/>
          </a:stretch>
        </p:blipFill>
        <p:spPr>
          <a:xfrm>
            <a:off x="462950" y="870050"/>
            <a:ext cx="8266400" cy="317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4"/>
          <p:cNvSpPr txBox="1"/>
          <p:nvPr>
            <p:ph idx="1" type="body"/>
          </p:nvPr>
        </p:nvSpPr>
        <p:spPr>
          <a:xfrm>
            <a:off x="311700" y="870050"/>
            <a:ext cx="8568900" cy="4086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sz="2400">
              <a:solidFill>
                <a:srgbClr val="000000"/>
              </a:solidFill>
              <a:latin typeface="Old Standard TT"/>
              <a:ea typeface="Old Standard TT"/>
              <a:cs typeface="Old Standard TT"/>
              <a:sym typeface="Old Standard TT"/>
            </a:endParaRPr>
          </a:p>
        </p:txBody>
      </p:sp>
      <p:sp>
        <p:nvSpPr>
          <p:cNvPr id="184" name="Google Shape;184;p34"/>
          <p:cNvSpPr/>
          <p:nvPr/>
        </p:nvSpPr>
        <p:spPr>
          <a:xfrm>
            <a:off x="70500" y="295925"/>
            <a:ext cx="241200" cy="261300"/>
          </a:xfrm>
          <a:prstGeom prst="flowChartDelay">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Aprendizado Supervisionado</a:t>
            </a:r>
            <a:endParaRPr>
              <a:solidFill>
                <a:schemeClr val="lt1"/>
              </a:solidFill>
            </a:endParaRPr>
          </a:p>
        </p:txBody>
      </p:sp>
      <p:pic>
        <p:nvPicPr>
          <p:cNvPr id="186" name="Google Shape;186;p34"/>
          <p:cNvPicPr preferRelativeResize="0"/>
          <p:nvPr/>
        </p:nvPicPr>
        <p:blipFill>
          <a:blip r:embed="rId3">
            <a:alphaModFix/>
          </a:blip>
          <a:stretch>
            <a:fillRect/>
          </a:stretch>
        </p:blipFill>
        <p:spPr>
          <a:xfrm>
            <a:off x="335850" y="968650"/>
            <a:ext cx="8520600" cy="388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